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319" r:id="rId2"/>
    <p:sldId id="256" r:id="rId3"/>
    <p:sldId id="257" r:id="rId4"/>
    <p:sldId id="258" r:id="rId5"/>
    <p:sldId id="259" r:id="rId6"/>
    <p:sldId id="261"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 id="280" r:id="rId28"/>
    <p:sldId id="282" r:id="rId29"/>
    <p:sldId id="283" r:id="rId30"/>
    <p:sldId id="284" r:id="rId31"/>
    <p:sldId id="287" r:id="rId32"/>
    <p:sldId id="286" r:id="rId33"/>
    <p:sldId id="288" r:id="rId34"/>
    <p:sldId id="289" r:id="rId35"/>
    <p:sldId id="290" r:id="rId36"/>
    <p:sldId id="295" r:id="rId37"/>
    <p:sldId id="302" r:id="rId38"/>
    <p:sldId id="294" r:id="rId39"/>
    <p:sldId id="304" r:id="rId40"/>
    <p:sldId id="303" r:id="rId41"/>
    <p:sldId id="291" r:id="rId42"/>
    <p:sldId id="305" r:id="rId43"/>
    <p:sldId id="292" r:id="rId44"/>
    <p:sldId id="306" r:id="rId45"/>
    <p:sldId id="307" r:id="rId46"/>
    <p:sldId id="293" r:id="rId47"/>
    <p:sldId id="308" r:id="rId48"/>
    <p:sldId id="309" r:id="rId49"/>
    <p:sldId id="296" r:id="rId50"/>
    <p:sldId id="310" r:id="rId51"/>
    <p:sldId id="297" r:id="rId52"/>
    <p:sldId id="312" r:id="rId53"/>
    <p:sldId id="298" r:id="rId54"/>
    <p:sldId id="313" r:id="rId55"/>
    <p:sldId id="299" r:id="rId56"/>
    <p:sldId id="314" r:id="rId57"/>
    <p:sldId id="300" r:id="rId58"/>
    <p:sldId id="315" r:id="rId59"/>
    <p:sldId id="318" r:id="rId60"/>
    <p:sldId id="301"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419" autoAdjust="0"/>
  </p:normalViewPr>
  <p:slideViewPr>
    <p:cSldViewPr>
      <p:cViewPr varScale="1">
        <p:scale>
          <a:sx n="48" d="100"/>
          <a:sy n="48" d="100"/>
        </p:scale>
        <p:origin x="-108" y="-438"/>
      </p:cViewPr>
      <p:guideLst>
        <p:guide orient="horz" pos="2160"/>
        <p:guide pos="2880"/>
      </p:guideLst>
    </p:cSldViewPr>
  </p:slideViewPr>
  <p:notesTextViewPr>
    <p:cViewPr>
      <p:scale>
        <a:sx n="1" d="1"/>
        <a:sy n="1" d="1"/>
      </p:scale>
      <p:origin x="0" y="1614"/>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571E32-C8D3-4D7D-B1B3-6567A9AAAD70}" type="datetimeFigureOut">
              <a:rPr lang="en-US" smtClean="0"/>
              <a:t>12/21/2016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272806-7B44-423F-8F82-FEABC8B55A1A}" type="slidenum">
              <a:rPr lang="en-US" smtClean="0"/>
              <a:t>‹#›</a:t>
            </a:fld>
            <a:endParaRPr lang="en-US"/>
          </a:p>
        </p:txBody>
      </p:sp>
    </p:spTree>
    <p:extLst>
      <p:ext uri="{BB962C8B-B14F-4D97-AF65-F5344CB8AC3E}">
        <p14:creationId xmlns:p14="http://schemas.microsoft.com/office/powerpoint/2010/main" val="3175734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oxforddictionaries.com/" TargetMode="External"/><Relationship Id="rId2" Type="http://schemas.openxmlformats.org/officeDocument/2006/relationships/slide" Target="../slides/slide57.xml"/><Relationship Id="rId1" Type="http://schemas.openxmlformats.org/officeDocument/2006/relationships/notesMaster" Target="../notesMasters/notesMaster1.xml"/><Relationship Id="rId4" Type="http://schemas.openxmlformats.org/officeDocument/2006/relationships/hyperlink" Target="http://www.ebrary.com.library.esc.edu/"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God’s Little Storybook About Art/Creation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is a one month curriculum plan for art/vocabulary and scripture inspired by God’s Creation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solidFill>
                  <a:prstClr val="black"/>
                </a:solidFill>
                <a:effectLst/>
                <a:uLnTx/>
                <a:uFillTx/>
                <a:latin typeface="+mn-lt"/>
                <a:ea typeface="+mn-ea"/>
                <a:cs typeface="+mn-cs"/>
              </a:rPr>
              <a:t>creation definition: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solidFill>
                <a:effectLst/>
                <a:uLnTx/>
                <a:uFillTx/>
                <a:latin typeface="+mn-lt"/>
                <a:ea typeface="+mn-ea"/>
                <a:cs typeface="+mn-cs"/>
              </a:rPr>
              <a:t>noun: The action or process of bringing something into existence: "the creation of a coalition government" synonyms: establishment, formation, foundation, initiation, institution.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solidFill>
                <a:effectLst/>
                <a:uLnTx/>
                <a:uFillTx/>
                <a:latin typeface="+mn-lt"/>
                <a:ea typeface="+mn-ea"/>
                <a:cs typeface="+mn-cs"/>
              </a:rPr>
              <a:t>A thing that has been made or invented, especially something showing artistic talent: "she treats fictional creations as if they were real people" synonyms: work, work of art, production.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solidFill>
                <a:effectLst/>
                <a:uLnTx/>
                <a:uFillTx/>
                <a:latin typeface="+mn-lt"/>
                <a:ea typeface="+mn-ea"/>
                <a:cs typeface="+mn-cs"/>
              </a:rPr>
              <a:t>The bringing into of existence of the universe, especially when regarded as an act of God.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solidFill>
                <a:effectLst/>
                <a:uLnTx/>
                <a:uFillTx/>
                <a:latin typeface="+mn-lt"/>
                <a:ea typeface="+mn-ea"/>
                <a:cs typeface="+mn-cs"/>
              </a:rPr>
              <a:t>Everything so created; the universe: "our alienation from the rest of Creation" synonyms: the world, the universe, the cosmos, the living world, the natural world nature, life, living things.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solidFill>
                  <a:prstClr val="black"/>
                </a:solidFill>
                <a:effectLst/>
                <a:uLnTx/>
                <a:uFillTx/>
                <a:latin typeface="+mn-lt"/>
                <a:ea typeface="+mn-ea"/>
                <a:cs typeface="+mn-cs"/>
              </a:rPr>
              <a:t>Art definition: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solidFill>
                <a:effectLst/>
                <a:uLnTx/>
                <a:uFillTx/>
                <a:latin typeface="+mn-lt"/>
                <a:ea typeface="+mn-ea"/>
                <a:cs typeface="+mn-cs"/>
              </a:rPr>
              <a:t>Noun: The expression or application of human creative skill and imagination, typically in a visual form such as painting or sculpture, producing works to be appreciated primarily for their beauty or emotional power: "the art of the Renaissance" synonyms: fine art, artwork</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solidFill>
                <a:effectLst/>
                <a:uLnTx/>
                <a:uFillTx/>
                <a:latin typeface="+mn-lt"/>
                <a:ea typeface="+mn-ea"/>
                <a:cs typeface="+mn-cs"/>
              </a:rPr>
              <a:t>The various branches of creative activity, such as painting, music, literature, and dance: "the visual arts"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4400" b="0" i="0" u="none" strike="noStrike" kern="1200" cap="none" spc="0" normalizeH="0" baseline="0" noProof="0" dirty="0" smtClean="0">
                <a:ln>
                  <a:noFill/>
                </a:ln>
                <a:solidFill>
                  <a:prstClr val="black"/>
                </a:solidFill>
                <a:effectLst/>
                <a:uLnTx/>
                <a:uFillTx/>
                <a:latin typeface="+mn-lt"/>
                <a:ea typeface="+mj-ea"/>
                <a:cs typeface="+mj-cs"/>
              </a:rPr>
              <a:t>Lesson Plan for Cover</a:t>
            </a:r>
          </a:p>
          <a:p>
            <a:r>
              <a:rPr lang="en-US" sz="2000" dirty="0" smtClean="0"/>
              <a:t>Questions: What form of art is on the cover? Possible answers: A photograph, a picture… The photograph is a digital color photo taken in fog and low light to give the impression of a black and white photo. Through the use of a computer, text and digital art was added.</a:t>
            </a:r>
          </a:p>
          <a:p>
            <a:r>
              <a:rPr lang="en-US" sz="2000" dirty="0" smtClean="0"/>
              <a:t>Review vocabulary and definitions, discuss concepts.</a:t>
            </a:r>
          </a:p>
          <a:p>
            <a:r>
              <a:rPr lang="en-US" sz="2000" dirty="0" smtClean="0"/>
              <a:t>Optional discussion on image meaning. “Why did the author create this image?” “What does it mean?” “What is unique about this artwork?”</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000" dirty="0" smtClean="0"/>
              <a:t>Free D</a:t>
            </a:r>
            <a:r>
              <a:rPr kumimoji="0" lang="en-US" sz="2700" b="0" i="0" u="none" strike="noStrike" kern="1200" cap="none" spc="0" normalizeH="0" baseline="0" noProof="0" dirty="0" smtClean="0">
                <a:ln>
                  <a:noFill/>
                </a:ln>
                <a:solidFill>
                  <a:prstClr val="black"/>
                </a:solidFill>
                <a:effectLst/>
                <a:uLnTx/>
                <a:uFillTx/>
                <a:latin typeface="+mn-lt"/>
                <a:ea typeface="+mn-ea"/>
                <a:cs typeface="+mn-cs"/>
              </a:rPr>
              <a:t>Questions: What form of art is on the cover? Possible answers: A photograph, a picture… The photograph is a digital color photo taken in fog and low light to give the impression of a black and white photo. Through the use of a computer, text and digital art was added.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Review vocabulary and definitions, discuss concepts.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Optional discussion on image meaning. “Why did the author create this image?” “What does it mean?” “What is unique about this artwork?”</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Free Draw, discuss drawing meaning.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Write in online journal about what you have learned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2700" b="0" i="0" u="none" strike="noStrike" kern="1200" cap="none" spc="0" normalizeH="0" baseline="0" noProof="0" dirty="0" smtClean="0">
              <a:ln>
                <a:noFill/>
              </a:ln>
              <a:solidFill>
                <a:prstClr val="black"/>
              </a:solidFill>
              <a:effectLst/>
              <a:uLnTx/>
              <a:uFillTx/>
              <a:latin typeface="+mn-lt"/>
              <a:ea typeface="+mn-ea"/>
              <a:cs typeface="+mn-cs"/>
            </a:endParaRPr>
          </a:p>
          <a:p>
            <a:endParaRPr lang="en-US" sz="2000" dirty="0" smtClean="0"/>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smtClean="0">
              <a:ln>
                <a:noFill/>
              </a:ln>
              <a:solidFill>
                <a:prstClr val="black"/>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2</a:t>
            </a:fld>
            <a:endParaRPr lang="en-US"/>
          </a:p>
        </p:txBody>
      </p:sp>
    </p:spTree>
    <p:extLst>
      <p:ext uri="{BB962C8B-B14F-4D97-AF65-F5344CB8AC3E}">
        <p14:creationId xmlns:p14="http://schemas.microsoft.com/office/powerpoint/2010/main" val="4165616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digital art definition: </a:t>
            </a:r>
          </a:p>
          <a:p>
            <a:r>
              <a:rPr lang="en-US" dirty="0" smtClean="0"/>
              <a:t>Noun: Art created or modified using a computer or other digital medium.</a:t>
            </a:r>
          </a:p>
          <a:p>
            <a:r>
              <a:rPr lang="en-US" dirty="0" smtClean="0"/>
              <a:t>Lesson Plan for Authors Page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Questions: What form of art is on this page? Possible Answers: A weather vein, A picture, A photograph. This Image was created using a computer, photographs and digital art drawing.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Verse memorization: John 3:16 (any version)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Optional discussion on verse meaning and different verse variations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Optional discussion on image meaning. “Why did the author create this image?” “What does it mean?” “What is unique about this artwork?”</a:t>
            </a:r>
          </a:p>
          <a:p>
            <a:pPr marL="342900" marR="0" lvl="1"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Review vocabulary and definitions, discuss concepts.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Free Draw, discuss meaning behind drawing.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Write in online journal about what you have learned</a:t>
            </a:r>
            <a:endParaRPr lang="en-US" dirty="0" smtClean="0"/>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About the Author</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err="1" smtClean="0">
                <a:ln>
                  <a:noFill/>
                </a:ln>
                <a:solidFill>
                  <a:prstClr val="black"/>
                </a:solidFill>
                <a:effectLst/>
                <a:uLnTx/>
                <a:uFillTx/>
                <a:latin typeface="+mn-lt"/>
                <a:ea typeface="+mn-ea"/>
                <a:cs typeface="+mn-cs"/>
              </a:rPr>
              <a:t>Salie</a:t>
            </a:r>
            <a:r>
              <a:rPr kumimoji="0" lang="en-US" sz="3000" b="0" i="0" u="none" strike="noStrike" kern="1200" cap="none" spc="0" normalizeH="0" baseline="0" noProof="0" dirty="0" smtClean="0">
                <a:ln>
                  <a:noFill/>
                </a:ln>
                <a:solidFill>
                  <a:prstClr val="black"/>
                </a:solidFill>
                <a:effectLst/>
                <a:uLnTx/>
                <a:uFillTx/>
                <a:latin typeface="+mn-lt"/>
                <a:ea typeface="+mn-ea"/>
                <a:cs typeface="+mn-cs"/>
              </a:rPr>
              <a:t> Davis has a BA in Creative Marketing and Media Communications. She has been an Artist since Birth and has experience as an art teacher designing and implementing Christian curriculum.</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5</a:t>
            </a:fld>
            <a:endParaRPr lang="en-US"/>
          </a:p>
        </p:txBody>
      </p:sp>
    </p:spTree>
    <p:extLst>
      <p:ext uri="{BB962C8B-B14F-4D97-AF65-F5344CB8AC3E}">
        <p14:creationId xmlns:p14="http://schemas.microsoft.com/office/powerpoint/2010/main" val="2230962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Genesis 1:1-1:3</a:t>
            </a:r>
          </a:p>
          <a:p>
            <a:r>
              <a:rPr lang="en-US" b="1" dirty="0" smtClean="0"/>
              <a:t>light definition:</a:t>
            </a:r>
          </a:p>
          <a:p>
            <a:r>
              <a:rPr lang="en-US" dirty="0" smtClean="0"/>
              <a:t>Noun: The natural agent that stimulates sight and makes things visible: </a:t>
            </a:r>
            <a:r>
              <a:rPr lang="en-US" i="1" dirty="0" smtClean="0"/>
              <a:t>‘the light of the sun’</a:t>
            </a:r>
            <a:endParaRPr lang="en-US" dirty="0" smtClean="0"/>
          </a:p>
          <a:p>
            <a:r>
              <a:rPr lang="en-US" i="1" dirty="0" smtClean="0"/>
              <a:t>‘the lamps in the street shed a faint light into the room’</a:t>
            </a:r>
            <a:endParaRPr lang="en-US" dirty="0" smtClean="0"/>
          </a:p>
          <a:p>
            <a:r>
              <a:rPr lang="en-US" dirty="0" smtClean="0"/>
              <a:t>A source of illumination, especially an electric lamp: </a:t>
            </a:r>
            <a:r>
              <a:rPr lang="en-US" i="1" dirty="0" smtClean="0"/>
              <a:t>‘a light came on in his room’</a:t>
            </a:r>
            <a:endParaRPr lang="en-US" dirty="0" smtClean="0"/>
          </a:p>
          <a:p>
            <a:r>
              <a:rPr lang="en-US" b="1" dirty="0" smtClean="0"/>
              <a:t>lights</a:t>
            </a:r>
            <a:r>
              <a:rPr lang="en-US" dirty="0" smtClean="0"/>
              <a:t> Decorative illuminations: </a:t>
            </a:r>
            <a:r>
              <a:rPr lang="en-US" i="1" dirty="0" smtClean="0"/>
              <a:t>‘Christmas lights’</a:t>
            </a:r>
            <a:endParaRPr lang="en-US" dirty="0" smtClean="0"/>
          </a:p>
          <a:p>
            <a:r>
              <a:rPr lang="en-US" dirty="0" smtClean="0"/>
              <a:t>An expression in someone's eyes indicating a particular emotion or mood:</a:t>
            </a:r>
          </a:p>
          <a:p>
            <a:r>
              <a:rPr lang="en-US" i="1" dirty="0" smtClean="0"/>
              <a:t>‘a shrewd light entered his eyes’</a:t>
            </a:r>
            <a:endParaRPr lang="en-US" dirty="0" smtClean="0"/>
          </a:p>
          <a:p>
            <a:r>
              <a:rPr lang="en-US" b="1" dirty="0" smtClean="0"/>
              <a:t>lights</a:t>
            </a:r>
            <a:r>
              <a:rPr lang="en-US" dirty="0" smtClean="0"/>
              <a:t> A person's opinions, standards, and abilities: </a:t>
            </a:r>
            <a:r>
              <a:rPr lang="en-US" i="1" dirty="0" smtClean="0"/>
              <a:t>‘leaving the police to do the job according to their lights’</a:t>
            </a:r>
            <a:endParaRPr lang="en-US" dirty="0" smtClean="0"/>
          </a:p>
          <a:p>
            <a:r>
              <a:rPr lang="en-US" dirty="0" smtClean="0"/>
              <a:t>Understanding of a problem or mystery; enlightenment:</a:t>
            </a:r>
          </a:p>
          <a:p>
            <a:r>
              <a:rPr lang="en-US" i="1" dirty="0" smtClean="0"/>
              <a:t>‘she saw light dawn on the woman's face’</a:t>
            </a:r>
            <a:endParaRPr lang="en-US" dirty="0" smtClean="0"/>
          </a:p>
          <a:p>
            <a:r>
              <a:rPr lang="en-US" dirty="0" smtClean="0"/>
              <a:t>Spiritual illumination by divine truth.</a:t>
            </a:r>
          </a:p>
          <a:p>
            <a:r>
              <a:rPr lang="en-US" dirty="0" smtClean="0"/>
              <a:t>Lesson Plan for Page 1</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dirty="0" smtClean="0"/>
              <a:t> </a:t>
            </a:r>
            <a:r>
              <a:rPr kumimoji="0" lang="en-US" sz="2500" b="0" i="0" u="none" strike="noStrike" kern="1200" cap="none" spc="0" normalizeH="0" baseline="0" noProof="0" dirty="0" smtClean="0">
                <a:ln>
                  <a:noFill/>
                </a:ln>
                <a:solidFill>
                  <a:prstClr val="black"/>
                </a:solidFill>
                <a:effectLst/>
                <a:uLnTx/>
                <a:uFillTx/>
                <a:latin typeface="+mn-lt"/>
                <a:ea typeface="+mn-ea"/>
                <a:cs typeface="+mn-cs"/>
              </a:rPr>
              <a:t>Questions: What form of art is on this page? Possible answers: A photograph. (Probe deeper) Is it in color or black and white? This image is in color in low light. (Probe Deeper) Why do images in low light seem to lack </a:t>
            </a:r>
            <a:r>
              <a:rPr kumimoji="0" lang="en-US" sz="25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2500" b="0" i="0" u="none" strike="noStrike" kern="1200" cap="none" spc="0" normalizeH="0" baseline="0" noProof="0" dirty="0" smtClean="0">
                <a:ln>
                  <a:noFill/>
                </a:ln>
                <a:solidFill>
                  <a:prstClr val="black"/>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Memorize Genesis 1:1-1:3</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Vocabulary (discuss different meanings for the word LIGHT)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Optional discussion on image meaning. “Why did the author create this image?” “What does it mean?” “What is unique about this artwork?”</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Free Draw (suggestion, draw based on the verses learned, explain to students at the end of this lesson they will create a picture book about creation.)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Write in online journal about what you have learned</a:t>
            </a: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8</a:t>
            </a:fld>
            <a:endParaRPr lang="en-US"/>
          </a:p>
        </p:txBody>
      </p:sp>
    </p:spTree>
    <p:extLst>
      <p:ext uri="{BB962C8B-B14F-4D97-AF65-F5344CB8AC3E}">
        <p14:creationId xmlns:p14="http://schemas.microsoft.com/office/powerpoint/2010/main" val="144404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Job 26:7</a:t>
            </a:r>
          </a:p>
          <a:p>
            <a:r>
              <a:rPr lang="en-US" b="1" dirty="0" smtClean="0"/>
              <a:t>artist definition</a:t>
            </a:r>
          </a:p>
          <a:p>
            <a:r>
              <a:rPr lang="en-US" dirty="0" smtClean="0"/>
              <a:t>noun: A person who creates paintings or drawings as a profession or hobby.</a:t>
            </a:r>
          </a:p>
          <a:p>
            <a:r>
              <a:rPr lang="en-US" dirty="0" smtClean="0"/>
              <a:t>A person who practices or performs any of the creative arts, such as a sculptor, film-maker, actor, or dancer.</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dirty="0" smtClean="0"/>
              <a:t>A person skilled at a particular task or occupation: </a:t>
            </a:r>
            <a:r>
              <a:rPr lang="en-US" i="1" dirty="0" smtClean="0"/>
              <a:t>‘a surgeon who is an artist with the scalpel’</a:t>
            </a:r>
            <a:r>
              <a:rPr kumimoji="0" lang="en-US" sz="3000" b="0" i="0" u="none" strike="noStrike" kern="1200" cap="none" spc="0" normalizeH="0" baseline="0" noProof="0" dirty="0" smtClean="0">
                <a:ln>
                  <a:noFill/>
                </a:ln>
                <a:solidFill>
                  <a:prstClr val="black"/>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dirty="0" smtClean="0"/>
              <a:t>Lesson Plan for Page 2</a:t>
            </a:r>
          </a:p>
          <a:p>
            <a:r>
              <a:rPr lang="en-US" sz="3200" dirty="0" smtClean="0"/>
              <a:t>Questions: What type of art is on this page? Possible answers:  A drawing, A  black and white picture.</a:t>
            </a:r>
          </a:p>
          <a:p>
            <a:r>
              <a:rPr lang="en-US" sz="3200" dirty="0" smtClean="0"/>
              <a:t>What shapes can you see in the objects around you? </a:t>
            </a:r>
          </a:p>
          <a:p>
            <a:r>
              <a:rPr lang="en-US" sz="3200" dirty="0" smtClean="0"/>
              <a:t>What makes you an artist?</a:t>
            </a:r>
          </a:p>
          <a:p>
            <a:r>
              <a:rPr lang="en-US" sz="3200" dirty="0" smtClean="0"/>
              <a:t>Memorize Job 27:7</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dirty="0" smtClean="0"/>
              <a:t>Review Genesis 1:1-1:3</a:t>
            </a:r>
            <a:r>
              <a:rPr kumimoji="0" lang="en-US" sz="2700" b="0" i="0" u="none" strike="noStrike" kern="1200" cap="none" spc="0" normalizeH="0" baseline="0" noProof="0" dirty="0" smtClean="0">
                <a:ln>
                  <a:noFill/>
                </a:ln>
                <a:solidFill>
                  <a:prstClr val="black"/>
                </a:solidFill>
                <a:effectLst/>
                <a:uLnTx/>
                <a:uFillTx/>
                <a:latin typeface="+mn-lt"/>
                <a:ea typeface="+mn-ea"/>
                <a:cs typeface="+mn-cs"/>
              </a:rPr>
              <a:t>Questions: What type of art is on this page? Possible answers:  A drawing, A  black and white picture.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What shapes can you see in the objects around you?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What makes you an artist?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Memorize Job 27:7</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Review Genesis 1:1-1:3</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Vocabulary (discuss different meanings for the word Artist)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Optional discussion, “Why did the artist create this image?”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Drawing and question prompts from page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Write in online journal about what you have learned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27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30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smtClean="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fld id="{5C272806-7B44-423F-8F82-FEABC8B55A1A}" type="slidenum">
              <a:rPr lang="en-US" smtClean="0"/>
              <a:t>11</a:t>
            </a:fld>
            <a:endParaRPr lang="en-US"/>
          </a:p>
        </p:txBody>
      </p:sp>
    </p:spTree>
    <p:extLst>
      <p:ext uri="{BB962C8B-B14F-4D97-AF65-F5344CB8AC3E}">
        <p14:creationId xmlns:p14="http://schemas.microsoft.com/office/powerpoint/2010/main" val="2340572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12</a:t>
            </a:fld>
            <a:endParaRPr lang="en-US"/>
          </a:p>
        </p:txBody>
      </p:sp>
    </p:spTree>
    <p:extLst>
      <p:ext uri="{BB962C8B-B14F-4D97-AF65-F5344CB8AC3E}">
        <p14:creationId xmlns:p14="http://schemas.microsoft.com/office/powerpoint/2010/main" val="406069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solidFill>
                <a:effectLst/>
                <a:uLnTx/>
                <a:uFillTx/>
                <a:latin typeface="+mn-lt"/>
                <a:ea typeface="+mn-ea"/>
                <a:cs typeface="+mn-cs"/>
              </a:rPr>
              <a:t>Hebrews 11:3</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smtClean="0">
                <a:ln>
                  <a:noFill/>
                </a:ln>
                <a:solidFill>
                  <a:prstClr val="black"/>
                </a:solidFill>
                <a:effectLst/>
                <a:uLnTx/>
                <a:uFillTx/>
                <a:latin typeface="+mn-lt"/>
                <a:ea typeface="+mn-ea"/>
                <a:cs typeface="+mn-cs"/>
              </a:rPr>
              <a:t>form definition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smtClean="0">
                <a:ln>
                  <a:noFill/>
                </a:ln>
                <a:solidFill>
                  <a:prstClr val="black"/>
                </a:solidFill>
                <a:effectLst/>
                <a:uLnTx/>
                <a:uFillTx/>
                <a:latin typeface="+mn-lt"/>
                <a:ea typeface="+mn-ea"/>
                <a:cs typeface="+mn-cs"/>
              </a:rPr>
              <a:t>Noun: </a:t>
            </a:r>
            <a:r>
              <a:rPr kumimoji="0" lang="en-US" sz="2200" b="0" i="0" u="none" strike="noStrike" kern="1200" cap="none" spc="0" normalizeH="0" baseline="0" noProof="0" dirty="0" smtClean="0">
                <a:ln>
                  <a:noFill/>
                </a:ln>
                <a:solidFill>
                  <a:prstClr val="black"/>
                </a:solidFill>
                <a:effectLst/>
                <a:uLnTx/>
                <a:uFillTx/>
                <a:latin typeface="+mn-lt"/>
                <a:ea typeface="+mn-ea"/>
                <a:cs typeface="+mn-cs"/>
              </a:rPr>
              <a:t>The visible shape or configuration of something:</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1" u="none" strike="noStrike" kern="1200" cap="none" spc="0" normalizeH="0" baseline="0" noProof="0" dirty="0" smtClean="0">
                <a:ln>
                  <a:noFill/>
                </a:ln>
                <a:solidFill>
                  <a:prstClr val="black"/>
                </a:solidFill>
                <a:effectLst/>
                <a:uLnTx/>
                <a:uFillTx/>
                <a:latin typeface="+mn-lt"/>
                <a:ea typeface="+mn-ea"/>
                <a:cs typeface="+mn-cs"/>
              </a:rPr>
              <a:t>‘the form, </a:t>
            </a:r>
            <a:r>
              <a:rPr kumimoji="0" lang="en-US" sz="2200" b="0" i="1"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2200" b="0" i="1" u="none" strike="noStrike" kern="1200" cap="none" spc="0" normalizeH="0" baseline="0" noProof="0" dirty="0" smtClean="0">
                <a:ln>
                  <a:noFill/>
                </a:ln>
                <a:solidFill>
                  <a:prstClr val="black"/>
                </a:solidFill>
                <a:effectLst/>
                <a:uLnTx/>
                <a:uFillTx/>
                <a:latin typeface="+mn-lt"/>
                <a:ea typeface="+mn-ea"/>
                <a:cs typeface="+mn-cs"/>
              </a:rPr>
              <a:t>, and texture of the tree’</a:t>
            </a:r>
            <a:endParaRPr kumimoji="0" lang="en-US" sz="22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solidFill>
                <a:effectLst/>
                <a:uLnTx/>
                <a:uFillTx/>
                <a:latin typeface="+mn-lt"/>
                <a:ea typeface="+mn-ea"/>
                <a:cs typeface="+mn-cs"/>
              </a:rPr>
              <a:t>[mass noun] </a:t>
            </a:r>
            <a:r>
              <a:rPr kumimoji="0" lang="en-US" sz="2200" b="0" i="1" u="none" strike="noStrike" kern="1200" cap="none" spc="0" normalizeH="0" baseline="0" noProof="0" dirty="0" smtClean="0">
                <a:ln>
                  <a:noFill/>
                </a:ln>
                <a:solidFill>
                  <a:prstClr val="black"/>
                </a:solidFill>
                <a:effectLst/>
                <a:uLnTx/>
                <a:uFillTx/>
                <a:latin typeface="+mn-lt"/>
                <a:ea typeface="+mn-ea"/>
                <a:cs typeface="+mn-cs"/>
              </a:rPr>
              <a:t>‘the flowers of this shrub are remarkable both in form and </a:t>
            </a:r>
            <a:r>
              <a:rPr kumimoji="0" lang="en-US" sz="2200" b="0" i="1"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2200" b="0" i="1" u="none" strike="noStrike" kern="1200" cap="none" spc="0" normalizeH="0" baseline="0" noProof="0" dirty="0" smtClean="0">
                <a:ln>
                  <a:noFill/>
                </a:ln>
                <a:solidFill>
                  <a:prstClr val="black"/>
                </a:solidFill>
                <a:effectLst/>
                <a:uLnTx/>
                <a:uFillTx/>
                <a:latin typeface="+mn-lt"/>
                <a:ea typeface="+mn-ea"/>
                <a:cs typeface="+mn-cs"/>
              </a:rPr>
              <a:t>’</a:t>
            </a:r>
            <a:endParaRPr kumimoji="0" lang="en-US" sz="22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solidFill>
                <a:effectLst/>
                <a:uLnTx/>
                <a:uFillTx/>
                <a:latin typeface="+mn-lt"/>
                <a:ea typeface="+mn-ea"/>
                <a:cs typeface="+mn-cs"/>
              </a:rPr>
              <a:t>The body or shape of a person or animal.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solidFill>
                <a:effectLst/>
                <a:uLnTx/>
                <a:uFillTx/>
                <a:latin typeface="+mn-lt"/>
                <a:ea typeface="+mn-ea"/>
                <a:cs typeface="+mn-cs"/>
              </a:rPr>
              <a:t>mass noun] Style, design, and arrangement in an artistic work as distinct from its content: </a:t>
            </a:r>
            <a:r>
              <a:rPr kumimoji="0" lang="en-US" sz="2200" b="0" i="1" u="none" strike="noStrike" kern="1200" cap="none" spc="0" normalizeH="0" baseline="0" noProof="0" dirty="0" smtClean="0">
                <a:ln>
                  <a:noFill/>
                </a:ln>
                <a:solidFill>
                  <a:prstClr val="black"/>
                </a:solidFill>
                <a:effectLst/>
                <a:uLnTx/>
                <a:uFillTx/>
                <a:latin typeface="+mn-lt"/>
                <a:ea typeface="+mn-ea"/>
                <a:cs typeface="+mn-cs"/>
              </a:rPr>
              <a:t>‘these videos are a triumph of form over content’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smtClean="0">
                <a:ln>
                  <a:noFill/>
                </a:ln>
                <a:solidFill>
                  <a:prstClr val="black"/>
                </a:solidFill>
                <a:effectLst/>
                <a:uLnTx/>
                <a:uFillTx/>
                <a:latin typeface="+mn-lt"/>
                <a:ea typeface="+mn-ea"/>
                <a:cs typeface="+mn-cs"/>
              </a:rPr>
              <a:t>Three-dimensional definition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smtClean="0">
                <a:ln>
                  <a:noFill/>
                </a:ln>
                <a:solidFill>
                  <a:prstClr val="black"/>
                </a:solidFill>
                <a:effectLst/>
                <a:uLnTx/>
                <a:uFillTx/>
                <a:latin typeface="+mn-lt"/>
                <a:ea typeface="+mn-ea"/>
                <a:cs typeface="+mn-cs"/>
              </a:rPr>
              <a:t>Adjective: </a:t>
            </a:r>
            <a:r>
              <a:rPr kumimoji="0" lang="en-US" sz="2200" b="0" i="0" u="none" strike="noStrike" kern="1200" cap="none" spc="0" normalizeH="0" baseline="0" noProof="0" dirty="0" smtClean="0">
                <a:ln>
                  <a:noFill/>
                </a:ln>
                <a:solidFill>
                  <a:prstClr val="black"/>
                </a:solidFill>
                <a:effectLst/>
                <a:uLnTx/>
                <a:uFillTx/>
                <a:latin typeface="+mn-lt"/>
                <a:ea typeface="+mn-ea"/>
                <a:cs typeface="+mn-cs"/>
              </a:rPr>
              <a:t>Having or appearing to have length, breadth, and depth:</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1" u="none" strike="noStrike" kern="1200" cap="none" spc="0" normalizeH="0" baseline="0" noProof="0" dirty="0" smtClean="0">
                <a:ln>
                  <a:noFill/>
                </a:ln>
                <a:solidFill>
                  <a:prstClr val="black"/>
                </a:solidFill>
                <a:effectLst/>
                <a:uLnTx/>
                <a:uFillTx/>
                <a:latin typeface="+mn-lt"/>
                <a:ea typeface="+mn-ea"/>
                <a:cs typeface="+mn-cs"/>
              </a:rPr>
              <a:t>‘a three-dimensional object’</a:t>
            </a:r>
            <a:endParaRPr kumimoji="0" lang="en-US" sz="22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solidFill>
                <a:effectLst/>
                <a:uLnTx/>
                <a:uFillTx/>
                <a:latin typeface="+mn-lt"/>
                <a:ea typeface="+mn-ea"/>
                <a:cs typeface="+mn-cs"/>
              </a:rPr>
              <a:t>(of a literary or dramatic work) sufficiently full in characterization and representation of events to be believable: </a:t>
            </a:r>
            <a:r>
              <a:rPr kumimoji="0" lang="en-US" sz="2200" b="0" i="1" u="none" strike="noStrike" kern="1200" cap="none" spc="0" normalizeH="0" baseline="0" noProof="0" dirty="0" smtClean="0">
                <a:ln>
                  <a:noFill/>
                </a:ln>
                <a:solidFill>
                  <a:prstClr val="black"/>
                </a:solidFill>
                <a:effectLst/>
                <a:uLnTx/>
                <a:uFillTx/>
                <a:latin typeface="+mn-lt"/>
                <a:ea typeface="+mn-ea"/>
                <a:cs typeface="+mn-cs"/>
              </a:rPr>
              <a:t>‘the drama is never anything less than three-dimensional’</a:t>
            </a:r>
            <a:endParaRPr kumimoji="0" lang="en-US" sz="2200" b="1" i="0" u="none" strike="noStrike" kern="1200" cap="none" spc="0" normalizeH="0" baseline="0" noProof="0" dirty="0" smtClean="0">
              <a:ln>
                <a:noFill/>
              </a:ln>
              <a:solidFill>
                <a:prstClr val="black"/>
              </a:solidFill>
              <a:effectLst/>
              <a:uLnTx/>
              <a:uFillTx/>
              <a:latin typeface="+mn-lt"/>
              <a:ea typeface="+mn-ea"/>
              <a:cs typeface="+mn-cs"/>
            </a:endParaRPr>
          </a:p>
          <a:p>
            <a:r>
              <a:rPr lang="en-US" dirty="0" smtClean="0"/>
              <a:t>Lesson Plan for Page 3</a:t>
            </a:r>
          </a:p>
          <a:p>
            <a:r>
              <a:rPr lang="en-US" dirty="0" smtClean="0"/>
              <a:t>Questions: What types of tools can be used to make drawings? Possible answers: Pencil, Crayon, Marker, Paint, Chalk.</a:t>
            </a:r>
          </a:p>
          <a:p>
            <a:r>
              <a:rPr lang="en-US" dirty="0" smtClean="0"/>
              <a:t>How can drawings that are flat appear to be three dimensional.</a:t>
            </a:r>
          </a:p>
          <a:p>
            <a:r>
              <a:rPr lang="en-US" dirty="0" smtClean="0"/>
              <a:t>Using the square, label the lines that represent height, width and depth and create the perception of three-dimensions. </a:t>
            </a:r>
          </a:p>
          <a:p>
            <a:r>
              <a:rPr lang="en-US" dirty="0" smtClean="0"/>
              <a:t>What makes you an artist?</a:t>
            </a:r>
          </a:p>
          <a:p>
            <a:r>
              <a:rPr lang="en-US" dirty="0" smtClean="0"/>
              <a:t>Memorize Hebrews 11:3</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dirty="0" smtClean="0"/>
              <a:t>Vocabulary (discuss different meanings for the words form and three-dim</a:t>
            </a:r>
            <a:r>
              <a:rPr kumimoji="0" lang="en-US" sz="2500" b="0" i="0" u="none" strike="noStrike" kern="1200" cap="none" spc="0" normalizeH="0" baseline="0" noProof="0" dirty="0" smtClean="0">
                <a:ln>
                  <a:noFill/>
                </a:ln>
                <a:solidFill>
                  <a:prstClr val="black"/>
                </a:solidFill>
                <a:effectLst/>
                <a:uLnTx/>
                <a:uFillTx/>
                <a:latin typeface="+mn-lt"/>
                <a:ea typeface="+mn-ea"/>
                <a:cs typeface="+mn-cs"/>
              </a:rPr>
              <a:t>Questions: What types of tools can be used to make drawings? Possible answers: Pencil, Crayon, Marker, Paint, Chalk.</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How can drawings that are flat appear to be three dimensional.</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Using the square, label the lines that represent height, width and depth and create the perception of three-dimensions.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What makes you an artist?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Memorize Hebrews 11:3</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Vocabulary (discuss different meanings for the words form and three-dimensional)</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Drawing prompts from page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Write in online journal about what you have learned</a:t>
            </a: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14</a:t>
            </a:fld>
            <a:endParaRPr lang="en-US"/>
          </a:p>
        </p:txBody>
      </p:sp>
    </p:spTree>
    <p:extLst>
      <p:ext uri="{BB962C8B-B14F-4D97-AF65-F5344CB8AC3E}">
        <p14:creationId xmlns:p14="http://schemas.microsoft.com/office/powerpoint/2010/main" val="680767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Genesis 1:4-1:5</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smtClean="0">
                <a:ln>
                  <a:noFill/>
                </a:ln>
                <a:solidFill>
                  <a:prstClr val="black"/>
                </a:solidFill>
                <a:effectLst/>
                <a:uLnTx/>
                <a:uFillTx/>
                <a:latin typeface="+mn-lt"/>
                <a:ea typeface="+mn-ea"/>
                <a:cs typeface="+mn-cs"/>
              </a:rPr>
              <a:t>Darkness definition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smtClean="0">
                <a:ln>
                  <a:noFill/>
                </a:ln>
                <a:solidFill>
                  <a:prstClr val="black"/>
                </a:solidFill>
                <a:effectLst/>
                <a:uLnTx/>
                <a:uFillTx/>
                <a:latin typeface="+mn-lt"/>
                <a:ea typeface="+mn-ea"/>
                <a:cs typeface="+mn-cs"/>
              </a:rPr>
              <a:t>Noun: </a:t>
            </a:r>
            <a:r>
              <a:rPr kumimoji="0" lang="en-US" sz="3000" b="0" i="0" u="none" strike="noStrike" kern="1200" cap="none" spc="0" normalizeH="0" baseline="0" noProof="0" dirty="0" smtClean="0">
                <a:ln>
                  <a:noFill/>
                </a:ln>
                <a:solidFill>
                  <a:prstClr val="black"/>
                </a:solidFill>
                <a:effectLst/>
                <a:uLnTx/>
                <a:uFillTx/>
                <a:latin typeface="+mn-lt"/>
                <a:ea typeface="+mn-ea"/>
                <a:cs typeface="+mn-cs"/>
              </a:rPr>
              <a:t>The partial or total absence of light: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1" u="none" strike="noStrike" kern="1200" cap="none" spc="0" normalizeH="0" baseline="0" noProof="0" dirty="0" smtClean="0">
                <a:ln>
                  <a:noFill/>
                </a:ln>
                <a:solidFill>
                  <a:prstClr val="black"/>
                </a:solidFill>
                <a:effectLst/>
                <a:uLnTx/>
                <a:uFillTx/>
                <a:latin typeface="+mn-lt"/>
                <a:ea typeface="+mn-ea"/>
                <a:cs typeface="+mn-cs"/>
              </a:rPr>
              <a:t>‘the office was in darkness’</a:t>
            </a:r>
            <a:endParaRPr kumimoji="0" lang="en-US" sz="30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Night: </a:t>
            </a:r>
            <a:r>
              <a:rPr kumimoji="0" lang="en-US" sz="3000" b="0" i="1" u="none" strike="noStrike" kern="1200" cap="none" spc="0" normalizeH="0" baseline="0" noProof="0" dirty="0" smtClean="0">
                <a:ln>
                  <a:noFill/>
                </a:ln>
                <a:solidFill>
                  <a:prstClr val="black"/>
                </a:solidFill>
                <a:effectLst/>
                <a:uLnTx/>
                <a:uFillTx/>
                <a:latin typeface="+mn-lt"/>
                <a:ea typeface="+mn-ea"/>
                <a:cs typeface="+mn-cs"/>
              </a:rPr>
              <a:t>‘they began to make camp before darkness fell’</a:t>
            </a:r>
            <a:endParaRPr kumimoji="0" lang="en-US" sz="30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The quality of being dark in </a:t>
            </a:r>
            <a:r>
              <a:rPr kumimoji="0" lang="en-US" sz="30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3000" b="0" i="0" u="none" strike="noStrike" kern="1200" cap="none" spc="0" normalizeH="0" baseline="0" noProof="0" dirty="0" smtClean="0">
                <a:ln>
                  <a:noFill/>
                </a:ln>
                <a:solidFill>
                  <a:prstClr val="black"/>
                </a:solidFill>
                <a:effectLst/>
                <a:uLnTx/>
                <a:uFillTx/>
                <a:latin typeface="+mn-lt"/>
                <a:ea typeface="+mn-ea"/>
                <a:cs typeface="+mn-cs"/>
              </a:rPr>
              <a:t>:</a:t>
            </a:r>
            <a:r>
              <a:rPr kumimoji="0" lang="en-US" sz="3000" b="0" i="1" u="none" strike="noStrike" kern="1200" cap="none" spc="0" normalizeH="0" baseline="0" noProof="0" dirty="0" smtClean="0">
                <a:ln>
                  <a:noFill/>
                </a:ln>
                <a:solidFill>
                  <a:prstClr val="black"/>
                </a:solidFill>
                <a:effectLst/>
                <a:uLnTx/>
                <a:uFillTx/>
                <a:latin typeface="+mn-lt"/>
                <a:ea typeface="+mn-ea"/>
                <a:cs typeface="+mn-cs"/>
              </a:rPr>
              <a:t>‘the darkness of his jacket’</a:t>
            </a:r>
            <a:endParaRPr kumimoji="0" lang="en-US" sz="30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Wickedness or evil: </a:t>
            </a:r>
            <a:r>
              <a:rPr kumimoji="0" lang="en-US" sz="3000" b="0" i="1" u="none" strike="noStrike" kern="1200" cap="none" spc="0" normalizeH="0" baseline="0" noProof="0" dirty="0" smtClean="0">
                <a:ln>
                  <a:noFill/>
                </a:ln>
                <a:solidFill>
                  <a:prstClr val="black"/>
                </a:solidFill>
                <a:effectLst/>
                <a:uLnTx/>
                <a:uFillTx/>
                <a:latin typeface="+mn-lt"/>
                <a:ea typeface="+mn-ea"/>
                <a:cs typeface="+mn-cs"/>
              </a:rPr>
              <a:t>‘the forces of darkness’</a:t>
            </a:r>
            <a:endParaRPr kumimoji="0" lang="en-US" sz="3000" b="0" i="0" u="none" strike="noStrike" kern="1200" cap="none" spc="0" normalizeH="0" baseline="0" noProof="0" dirty="0" smtClean="0">
              <a:ln>
                <a:noFill/>
              </a:ln>
              <a:solidFill>
                <a:prstClr val="black"/>
              </a:solidFill>
              <a:effectLst/>
              <a:uLnTx/>
              <a:uFillTx/>
              <a:latin typeface="+mn-lt"/>
              <a:ea typeface="+mn-ea"/>
              <a:cs typeface="+mn-cs"/>
            </a:endParaRPr>
          </a:p>
          <a:p>
            <a:r>
              <a:rPr lang="en-US" dirty="0" smtClean="0"/>
              <a:t>Lesson Plan for Page 4</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Questions: Reflection on the last two </a:t>
            </a:r>
            <a:r>
              <a:rPr kumimoji="0" lang="en-US" sz="25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2500" b="0" i="0" u="none" strike="noStrike" kern="1200" cap="none" spc="0" normalizeH="0" baseline="0" noProof="0" dirty="0" smtClean="0">
                <a:ln>
                  <a:noFill/>
                </a:ln>
                <a:solidFill>
                  <a:prstClr val="black"/>
                </a:solidFill>
                <a:effectLst/>
                <a:uLnTx/>
                <a:uFillTx/>
                <a:latin typeface="+mn-lt"/>
                <a:ea typeface="+mn-ea"/>
                <a:cs typeface="+mn-cs"/>
              </a:rPr>
              <a:t> photographs that appeared black and white due to the lack of light, in this photograph, what has happened with the introduction of more light? What time of day is this? Possible answers: Morning, Early evening.</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What </a:t>
            </a:r>
            <a:r>
              <a:rPr kumimoji="0" lang="en-US" sz="25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2500" b="0" i="0" u="none" strike="noStrike" kern="1200" cap="none" spc="0" normalizeH="0" baseline="0" noProof="0" dirty="0" smtClean="0">
                <a:ln>
                  <a:noFill/>
                </a:ln>
                <a:solidFill>
                  <a:prstClr val="black"/>
                </a:solidFill>
                <a:effectLst/>
                <a:uLnTx/>
                <a:uFillTx/>
                <a:latin typeface="+mn-lt"/>
                <a:ea typeface="+mn-ea"/>
                <a:cs typeface="+mn-cs"/>
              </a:rPr>
              <a:t> is the sky and ocean in this picture?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What </a:t>
            </a:r>
            <a:r>
              <a:rPr kumimoji="0" lang="en-US" sz="25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2500" b="0" i="0" u="none" strike="noStrike" kern="1200" cap="none" spc="0" normalizeH="0" baseline="0" noProof="0" dirty="0" smtClean="0">
                <a:ln>
                  <a:noFill/>
                </a:ln>
                <a:solidFill>
                  <a:prstClr val="black"/>
                </a:solidFill>
                <a:effectLst/>
                <a:uLnTx/>
                <a:uFillTx/>
                <a:latin typeface="+mn-lt"/>
                <a:ea typeface="+mn-ea"/>
                <a:cs typeface="+mn-cs"/>
              </a:rPr>
              <a:t> is the sky and ocean in the middle of the day? In the middle of the night?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Why do you think that this is?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Memorize Genesis 1:4-1:5</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Vocabulary (discuss different meanings for the word darkness)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Free Draw (suggestion based on verse prompt)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Write in online journal about what you have learned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25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17</a:t>
            </a:fld>
            <a:endParaRPr lang="en-US"/>
          </a:p>
        </p:txBody>
      </p:sp>
    </p:spTree>
    <p:extLst>
      <p:ext uri="{BB962C8B-B14F-4D97-AF65-F5344CB8AC3E}">
        <p14:creationId xmlns:p14="http://schemas.microsoft.com/office/powerpoint/2010/main" val="1174086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Lesson Plan for Page 5</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Review  all vocabulary</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Review verses John 3:16, Job 27:7, Hebrews 11:3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Drawing prompts from Page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dirty="0" smtClean="0"/>
              <a:t>Write in online journal about what you have learned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20</a:t>
            </a:fld>
            <a:endParaRPr lang="en-US"/>
          </a:p>
        </p:txBody>
      </p:sp>
    </p:spTree>
    <p:extLst>
      <p:ext uri="{BB962C8B-B14F-4D97-AF65-F5344CB8AC3E}">
        <p14:creationId xmlns:p14="http://schemas.microsoft.com/office/powerpoint/2010/main" val="3956417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21</a:t>
            </a:fld>
            <a:endParaRPr lang="en-US"/>
          </a:p>
        </p:txBody>
      </p:sp>
    </p:spTree>
    <p:extLst>
      <p:ext uri="{BB962C8B-B14F-4D97-AF65-F5344CB8AC3E}">
        <p14:creationId xmlns:p14="http://schemas.microsoft.com/office/powerpoint/2010/main" val="644257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Line</a:t>
            </a:r>
          </a:p>
          <a:p>
            <a:r>
              <a:rPr lang="en-US" b="1" dirty="0" smtClean="0"/>
              <a:t>Noun: </a:t>
            </a:r>
            <a:r>
              <a:rPr lang="en-US" dirty="0" smtClean="0"/>
              <a:t>A long, narrow mark or band:</a:t>
            </a:r>
          </a:p>
          <a:p>
            <a:r>
              <a:rPr lang="en-US" i="1" dirty="0" smtClean="0"/>
              <a:t>‘a row of closely spaced dots will look like a continuous line’</a:t>
            </a:r>
            <a:endParaRPr lang="en-US" dirty="0" smtClean="0"/>
          </a:p>
          <a:p>
            <a:r>
              <a:rPr lang="en-US" i="1" dirty="0" smtClean="0"/>
              <a:t>‘I can't draw a straight line’</a:t>
            </a:r>
            <a:endParaRPr lang="en-US" dirty="0" smtClean="0"/>
          </a:p>
          <a:p>
            <a:r>
              <a:rPr lang="en-US" dirty="0" smtClean="0"/>
              <a:t>Mathematics A straight or curved continuous extent of length without breadth.</a:t>
            </a:r>
          </a:p>
          <a:p>
            <a:r>
              <a:rPr lang="en-US" dirty="0" smtClean="0"/>
              <a:t>A direct </a:t>
            </a:r>
            <a:r>
              <a:rPr lang="en-US" dirty="0" err="1" smtClean="0"/>
              <a:t>course:</a:t>
            </a:r>
            <a:r>
              <a:rPr lang="en-US" i="1" dirty="0" err="1" smtClean="0"/>
              <a:t>‘the</a:t>
            </a:r>
            <a:r>
              <a:rPr lang="en-US" i="1" dirty="0" smtClean="0"/>
              <a:t> ball rose in a straight line’</a:t>
            </a:r>
            <a:endParaRPr lang="en-US" dirty="0" smtClean="0"/>
          </a:p>
          <a:p>
            <a:r>
              <a:rPr lang="en-US" dirty="0" smtClean="0"/>
              <a:t>A furrow or wrinkle in the skin, especially on the </a:t>
            </a:r>
            <a:r>
              <a:rPr lang="en-US" dirty="0" err="1" smtClean="0"/>
              <a:t>face:</a:t>
            </a:r>
            <a:r>
              <a:rPr lang="en-US" i="1" dirty="0" err="1" smtClean="0"/>
              <a:t>‘there</a:t>
            </a:r>
            <a:r>
              <a:rPr lang="en-US" i="1" dirty="0" smtClean="0"/>
              <a:t> were new lines round her eyes and mouth’</a:t>
            </a:r>
            <a:endParaRPr lang="en-US" dirty="0" smtClean="0"/>
          </a:p>
          <a:p>
            <a:r>
              <a:rPr lang="en-US" i="1" dirty="0" smtClean="0"/>
              <a:t>‘laughter lines’</a:t>
            </a:r>
            <a:endParaRPr lang="en-US" dirty="0" smtClean="0"/>
          </a:p>
          <a:p>
            <a:r>
              <a:rPr lang="en-US" dirty="0" smtClean="0"/>
              <a:t>A contour or outline considered as a feature of design or </a:t>
            </a:r>
            <a:r>
              <a:rPr lang="en-US" dirty="0" err="1" smtClean="0"/>
              <a:t>composition:</a:t>
            </a:r>
            <a:r>
              <a:rPr lang="en-US" i="1" dirty="0" err="1" smtClean="0"/>
              <a:t>‘crisp</a:t>
            </a:r>
            <a:r>
              <a:rPr lang="en-US" i="1" dirty="0" smtClean="0"/>
              <a:t> architectural lines’</a:t>
            </a:r>
            <a:endParaRPr lang="en-US" dirty="0" smtClean="0"/>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dirty="0" smtClean="0"/>
              <a:t>[mass noun] </a:t>
            </a:r>
            <a:r>
              <a:rPr lang="en-US" i="1" dirty="0" smtClean="0"/>
              <a:t>‘the artist's use of clean line and </a:t>
            </a:r>
            <a:r>
              <a:rPr lang="en-US" i="1" dirty="0" err="1" smtClean="0"/>
              <a:t>colour</a:t>
            </a:r>
            <a:r>
              <a:rPr lang="en-US" i="1" dirty="0" smtClean="0"/>
              <a:t>’</a:t>
            </a:r>
            <a:r>
              <a:rPr kumimoji="0" lang="en-US" sz="2200" b="1" i="0" u="none" strike="noStrike" kern="1200" cap="none" spc="0" normalizeH="0" baseline="0" noProof="0" dirty="0" smtClean="0">
                <a:ln>
                  <a:noFill/>
                </a:ln>
                <a:solidFill>
                  <a:prstClr val="black"/>
                </a:solidFill>
                <a:effectLst/>
                <a:uLnTx/>
                <a:uFillTx/>
                <a:latin typeface="+mn-lt"/>
                <a:ea typeface="+mn-ea"/>
                <a:cs typeface="+mn-cs"/>
              </a:rPr>
              <a:t> Line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smtClean="0">
                <a:ln>
                  <a:noFill/>
                </a:ln>
                <a:solidFill>
                  <a:prstClr val="black"/>
                </a:solidFill>
                <a:effectLst/>
                <a:uLnTx/>
                <a:uFillTx/>
                <a:latin typeface="+mn-lt"/>
                <a:ea typeface="+mn-ea"/>
                <a:cs typeface="+mn-cs"/>
              </a:rPr>
              <a:t>Noun: </a:t>
            </a:r>
            <a:r>
              <a:rPr kumimoji="0" lang="en-US" sz="2200" b="0" i="0" u="none" strike="noStrike" kern="1200" cap="none" spc="0" normalizeH="0" baseline="0" noProof="0" dirty="0" smtClean="0">
                <a:ln>
                  <a:noFill/>
                </a:ln>
                <a:solidFill>
                  <a:prstClr val="black"/>
                </a:solidFill>
                <a:effectLst/>
                <a:uLnTx/>
                <a:uFillTx/>
                <a:latin typeface="+mn-lt"/>
                <a:ea typeface="+mn-ea"/>
                <a:cs typeface="+mn-cs"/>
              </a:rPr>
              <a:t>A long, narrow mark or band: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1" u="none" strike="noStrike" kern="1200" cap="none" spc="0" normalizeH="0" baseline="0" noProof="0" dirty="0" smtClean="0">
                <a:ln>
                  <a:noFill/>
                </a:ln>
                <a:solidFill>
                  <a:prstClr val="black"/>
                </a:solidFill>
                <a:effectLst/>
                <a:uLnTx/>
                <a:uFillTx/>
                <a:latin typeface="+mn-lt"/>
                <a:ea typeface="+mn-ea"/>
                <a:cs typeface="+mn-cs"/>
              </a:rPr>
              <a:t>‘a row of closely spaced dots will look like a continuous line’</a:t>
            </a:r>
            <a:endParaRPr kumimoji="0" lang="en-US" sz="22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1" u="none" strike="noStrike" kern="1200" cap="none" spc="0" normalizeH="0" baseline="0" noProof="0" dirty="0" smtClean="0">
                <a:ln>
                  <a:noFill/>
                </a:ln>
                <a:solidFill>
                  <a:prstClr val="black"/>
                </a:solidFill>
                <a:effectLst/>
                <a:uLnTx/>
                <a:uFillTx/>
                <a:latin typeface="+mn-lt"/>
                <a:ea typeface="+mn-ea"/>
                <a:cs typeface="+mn-cs"/>
              </a:rPr>
              <a:t>‘I can't draw a straight line’</a:t>
            </a:r>
            <a:endParaRPr kumimoji="0" lang="en-US" sz="22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solidFill>
                <a:effectLst/>
                <a:uLnTx/>
                <a:uFillTx/>
                <a:latin typeface="+mn-lt"/>
                <a:ea typeface="+mn-ea"/>
                <a:cs typeface="+mn-cs"/>
              </a:rPr>
              <a:t>Mathematics A straight or curved continuous extent of length without breadth.</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solidFill>
                <a:effectLst/>
                <a:uLnTx/>
                <a:uFillTx/>
                <a:latin typeface="+mn-lt"/>
                <a:ea typeface="+mn-ea"/>
                <a:cs typeface="+mn-cs"/>
              </a:rPr>
              <a:t>A direct </a:t>
            </a:r>
            <a:r>
              <a:rPr kumimoji="0" lang="en-US" sz="2200" b="0" i="0" u="none" strike="noStrike" kern="1200" cap="none" spc="0" normalizeH="0" baseline="0" noProof="0" dirty="0" err="1" smtClean="0">
                <a:ln>
                  <a:noFill/>
                </a:ln>
                <a:solidFill>
                  <a:prstClr val="black"/>
                </a:solidFill>
                <a:effectLst/>
                <a:uLnTx/>
                <a:uFillTx/>
                <a:latin typeface="+mn-lt"/>
                <a:ea typeface="+mn-ea"/>
                <a:cs typeface="+mn-cs"/>
              </a:rPr>
              <a:t>course:</a:t>
            </a:r>
            <a:r>
              <a:rPr kumimoji="0" lang="en-US" sz="2200" b="0" i="1" u="none" strike="noStrike" kern="1200" cap="none" spc="0" normalizeH="0" baseline="0" noProof="0" dirty="0" err="1" smtClean="0">
                <a:ln>
                  <a:noFill/>
                </a:ln>
                <a:solidFill>
                  <a:prstClr val="black"/>
                </a:solidFill>
                <a:effectLst/>
                <a:uLnTx/>
                <a:uFillTx/>
                <a:latin typeface="+mn-lt"/>
                <a:ea typeface="+mn-ea"/>
                <a:cs typeface="+mn-cs"/>
              </a:rPr>
              <a:t>‘the</a:t>
            </a:r>
            <a:r>
              <a:rPr kumimoji="0" lang="en-US" sz="2200" b="0" i="1" u="none" strike="noStrike" kern="1200" cap="none" spc="0" normalizeH="0" baseline="0" noProof="0" dirty="0" smtClean="0">
                <a:ln>
                  <a:noFill/>
                </a:ln>
                <a:solidFill>
                  <a:prstClr val="black"/>
                </a:solidFill>
                <a:effectLst/>
                <a:uLnTx/>
                <a:uFillTx/>
                <a:latin typeface="+mn-lt"/>
                <a:ea typeface="+mn-ea"/>
                <a:cs typeface="+mn-cs"/>
              </a:rPr>
              <a:t> ball rose in a straight line’</a:t>
            </a:r>
            <a:endParaRPr kumimoji="0" lang="en-US" sz="22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solidFill>
                <a:effectLst/>
                <a:uLnTx/>
                <a:uFillTx/>
                <a:latin typeface="+mn-lt"/>
                <a:ea typeface="+mn-ea"/>
                <a:cs typeface="+mn-cs"/>
              </a:rPr>
              <a:t>A furrow or wrinkle in the skin, especially on the </a:t>
            </a:r>
            <a:r>
              <a:rPr kumimoji="0" lang="en-US" sz="2200" b="0" i="0" u="none" strike="noStrike" kern="1200" cap="none" spc="0" normalizeH="0" baseline="0" noProof="0" dirty="0" err="1" smtClean="0">
                <a:ln>
                  <a:noFill/>
                </a:ln>
                <a:solidFill>
                  <a:prstClr val="black"/>
                </a:solidFill>
                <a:effectLst/>
                <a:uLnTx/>
                <a:uFillTx/>
                <a:latin typeface="+mn-lt"/>
                <a:ea typeface="+mn-ea"/>
                <a:cs typeface="+mn-cs"/>
              </a:rPr>
              <a:t>face:</a:t>
            </a:r>
            <a:r>
              <a:rPr kumimoji="0" lang="en-US" sz="2200" b="0" i="1" u="none" strike="noStrike" kern="1200" cap="none" spc="0" normalizeH="0" baseline="0" noProof="0" dirty="0" err="1" smtClean="0">
                <a:ln>
                  <a:noFill/>
                </a:ln>
                <a:solidFill>
                  <a:prstClr val="black"/>
                </a:solidFill>
                <a:effectLst/>
                <a:uLnTx/>
                <a:uFillTx/>
                <a:latin typeface="+mn-lt"/>
                <a:ea typeface="+mn-ea"/>
                <a:cs typeface="+mn-cs"/>
              </a:rPr>
              <a:t>‘there</a:t>
            </a:r>
            <a:r>
              <a:rPr kumimoji="0" lang="en-US" sz="2200" b="0" i="1" u="none" strike="noStrike" kern="1200" cap="none" spc="0" normalizeH="0" baseline="0" noProof="0" dirty="0" smtClean="0">
                <a:ln>
                  <a:noFill/>
                </a:ln>
                <a:solidFill>
                  <a:prstClr val="black"/>
                </a:solidFill>
                <a:effectLst/>
                <a:uLnTx/>
                <a:uFillTx/>
                <a:latin typeface="+mn-lt"/>
                <a:ea typeface="+mn-ea"/>
                <a:cs typeface="+mn-cs"/>
              </a:rPr>
              <a:t> were new lines round her eyes and mouth’</a:t>
            </a:r>
            <a:endParaRPr kumimoji="0" lang="en-US" sz="22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1" u="none" strike="noStrike" kern="1200" cap="none" spc="0" normalizeH="0" baseline="0" noProof="0" dirty="0" smtClean="0">
                <a:ln>
                  <a:noFill/>
                </a:ln>
                <a:solidFill>
                  <a:prstClr val="black"/>
                </a:solidFill>
                <a:effectLst/>
                <a:uLnTx/>
                <a:uFillTx/>
                <a:latin typeface="+mn-lt"/>
                <a:ea typeface="+mn-ea"/>
                <a:cs typeface="+mn-cs"/>
              </a:rPr>
              <a:t>‘laughter lines’</a:t>
            </a:r>
            <a:endParaRPr kumimoji="0" lang="en-US" sz="22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solidFill>
                <a:effectLst/>
                <a:uLnTx/>
                <a:uFillTx/>
                <a:latin typeface="+mn-lt"/>
                <a:ea typeface="+mn-ea"/>
                <a:cs typeface="+mn-cs"/>
              </a:rPr>
              <a:t>A contour or outline considered as a feature of design or </a:t>
            </a:r>
            <a:r>
              <a:rPr kumimoji="0" lang="en-US" sz="2200" b="0" i="0" u="none" strike="noStrike" kern="1200" cap="none" spc="0" normalizeH="0" baseline="0" noProof="0" dirty="0" err="1" smtClean="0">
                <a:ln>
                  <a:noFill/>
                </a:ln>
                <a:solidFill>
                  <a:prstClr val="black"/>
                </a:solidFill>
                <a:effectLst/>
                <a:uLnTx/>
                <a:uFillTx/>
                <a:latin typeface="+mn-lt"/>
                <a:ea typeface="+mn-ea"/>
                <a:cs typeface="+mn-cs"/>
              </a:rPr>
              <a:t>composition:</a:t>
            </a:r>
            <a:r>
              <a:rPr kumimoji="0" lang="en-US" sz="2200" b="0" i="1" u="none" strike="noStrike" kern="1200" cap="none" spc="0" normalizeH="0" baseline="0" noProof="0" dirty="0" err="1" smtClean="0">
                <a:ln>
                  <a:noFill/>
                </a:ln>
                <a:solidFill>
                  <a:prstClr val="black"/>
                </a:solidFill>
                <a:effectLst/>
                <a:uLnTx/>
                <a:uFillTx/>
                <a:latin typeface="+mn-lt"/>
                <a:ea typeface="+mn-ea"/>
                <a:cs typeface="+mn-cs"/>
              </a:rPr>
              <a:t>‘crisp</a:t>
            </a:r>
            <a:r>
              <a:rPr kumimoji="0" lang="en-US" sz="2200" b="0" i="1" u="none" strike="noStrike" kern="1200" cap="none" spc="0" normalizeH="0" baseline="0" noProof="0" dirty="0" smtClean="0">
                <a:ln>
                  <a:noFill/>
                </a:ln>
                <a:solidFill>
                  <a:prstClr val="black"/>
                </a:solidFill>
                <a:effectLst/>
                <a:uLnTx/>
                <a:uFillTx/>
                <a:latin typeface="+mn-lt"/>
                <a:ea typeface="+mn-ea"/>
                <a:cs typeface="+mn-cs"/>
              </a:rPr>
              <a:t> architectural lines’</a:t>
            </a:r>
            <a:endParaRPr kumimoji="0" lang="en-US" sz="22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black"/>
                </a:solidFill>
                <a:effectLst/>
                <a:uLnTx/>
                <a:uFillTx/>
                <a:latin typeface="+mn-lt"/>
                <a:ea typeface="+mn-ea"/>
                <a:cs typeface="+mn-cs"/>
              </a:rPr>
              <a:t>[mass noun] </a:t>
            </a:r>
            <a:r>
              <a:rPr kumimoji="0" lang="en-US" sz="2200" b="0" i="1" u="none" strike="noStrike" kern="1200" cap="none" spc="0" normalizeH="0" baseline="0" noProof="0" dirty="0" smtClean="0">
                <a:ln>
                  <a:noFill/>
                </a:ln>
                <a:solidFill>
                  <a:prstClr val="black"/>
                </a:solidFill>
                <a:effectLst/>
                <a:uLnTx/>
                <a:uFillTx/>
                <a:latin typeface="+mn-lt"/>
                <a:ea typeface="+mn-ea"/>
                <a:cs typeface="+mn-cs"/>
              </a:rPr>
              <a:t>‘the artist's use of clean line and </a:t>
            </a:r>
            <a:r>
              <a:rPr kumimoji="0" lang="en-US" sz="2200" b="0" i="1"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2200" b="0" i="1" u="none" strike="noStrike" kern="1200" cap="none" spc="0" normalizeH="0" baseline="0" noProof="0" dirty="0" smtClean="0">
                <a:ln>
                  <a:noFill/>
                </a:ln>
                <a:solidFill>
                  <a:prstClr val="black"/>
                </a:solidFill>
                <a:effectLst/>
                <a:uLnTx/>
                <a:uFillTx/>
                <a:latin typeface="+mn-lt"/>
                <a:ea typeface="+mn-ea"/>
                <a:cs typeface="+mn-cs"/>
              </a:rPr>
              <a:t>’</a:t>
            </a:r>
            <a:endParaRPr kumimoji="0" lang="en-US" sz="2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smtClean="0"/>
          </a:p>
          <a:p>
            <a:r>
              <a:rPr lang="en-US" dirty="0" smtClean="0"/>
              <a:t>Lesson Plan for Page 6</a:t>
            </a:r>
          </a:p>
          <a:p>
            <a:r>
              <a:rPr lang="en-US" dirty="0" smtClean="0"/>
              <a:t>Review Gen 1:4-1:5</a:t>
            </a:r>
          </a:p>
          <a:p>
            <a:r>
              <a:rPr lang="en-US" dirty="0" smtClean="0"/>
              <a:t>Vocabulary (discuss different meanings for the word line)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dirty="0" smtClean="0"/>
              <a:t>Drawing prompts from page</a:t>
            </a:r>
            <a:r>
              <a:rPr kumimoji="0" lang="en-US" sz="3200" b="0" i="0" u="none" strike="noStrike" kern="1200" cap="none" spc="0" normalizeH="0" baseline="0" noProof="0" dirty="0" smtClean="0">
                <a:ln>
                  <a:noFill/>
                </a:ln>
                <a:solidFill>
                  <a:prstClr val="black"/>
                </a:solidFill>
                <a:effectLst/>
                <a:uLnTx/>
                <a:uFillTx/>
                <a:latin typeface="+mn-lt"/>
                <a:ea typeface="+mn-ea"/>
                <a:cs typeface="+mn-cs"/>
              </a:rPr>
              <a:t>Review Gen 1:4-1:5</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Vocabulary (discuss different meanings for the word line)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Drawing prompts from page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Write in online journal about what you have learned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22</a:t>
            </a:fld>
            <a:endParaRPr lang="en-US"/>
          </a:p>
        </p:txBody>
      </p:sp>
    </p:spTree>
    <p:extLst>
      <p:ext uri="{BB962C8B-B14F-4D97-AF65-F5344CB8AC3E}">
        <p14:creationId xmlns:p14="http://schemas.microsoft.com/office/powerpoint/2010/main" val="4047033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t>Black definition</a:t>
            </a:r>
          </a:p>
          <a:p>
            <a:r>
              <a:rPr lang="en-US" sz="1200" b="1" dirty="0" smtClean="0"/>
              <a:t>Adjective: </a:t>
            </a:r>
            <a:r>
              <a:rPr lang="en-US" sz="1200" dirty="0" smtClean="0"/>
              <a:t>Of the very darkest </a:t>
            </a:r>
            <a:r>
              <a:rPr lang="en-US" sz="1200" dirty="0" err="1" smtClean="0"/>
              <a:t>colour</a:t>
            </a:r>
            <a:r>
              <a:rPr lang="en-US" sz="1200" dirty="0" smtClean="0"/>
              <a:t> owing to the absence of or complete absorption of light; the opposite of white:</a:t>
            </a:r>
          </a:p>
          <a:p>
            <a:r>
              <a:rPr lang="en-US" sz="1200" i="1" dirty="0" smtClean="0"/>
              <a:t>‘black smoke’</a:t>
            </a:r>
            <a:r>
              <a:rPr lang="en-US" sz="1200" dirty="0" smtClean="0"/>
              <a:t>, </a:t>
            </a:r>
            <a:r>
              <a:rPr lang="en-US" sz="1200" i="1" dirty="0" smtClean="0"/>
              <a:t>‘her long black hair’</a:t>
            </a:r>
            <a:endParaRPr lang="en-US" sz="1200" dirty="0" smtClean="0"/>
          </a:p>
          <a:p>
            <a:r>
              <a:rPr lang="en-US" sz="1200" b="1" dirty="0" smtClean="0"/>
              <a:t>noun</a:t>
            </a:r>
            <a:r>
              <a:rPr lang="en-US" sz="1200" dirty="0" smtClean="0"/>
              <a:t> : Black </a:t>
            </a:r>
            <a:r>
              <a:rPr lang="en-US" sz="1200" dirty="0" err="1" smtClean="0"/>
              <a:t>colour</a:t>
            </a:r>
            <a:r>
              <a:rPr lang="en-US" sz="1200" dirty="0" smtClean="0"/>
              <a:t> or pigment: </a:t>
            </a:r>
            <a:r>
              <a:rPr lang="en-US" sz="1200" i="1" dirty="0" smtClean="0"/>
              <a:t>‘a tray decorated in black and green’</a:t>
            </a:r>
            <a:endParaRPr lang="en-US" sz="1200" dirty="0" smtClean="0"/>
          </a:p>
          <a:p>
            <a:r>
              <a:rPr lang="en-US" sz="1200" dirty="0" smtClean="0"/>
              <a:t>Black clothes or material, typically worn as a sign of </a:t>
            </a:r>
            <a:r>
              <a:rPr lang="en-US" sz="1200" dirty="0" err="1" smtClean="0"/>
              <a:t>mourning:</a:t>
            </a:r>
            <a:r>
              <a:rPr lang="en-US" sz="1200" i="1" dirty="0" err="1" smtClean="0"/>
              <a:t>‘only</a:t>
            </a:r>
            <a:r>
              <a:rPr lang="en-US" sz="1200" i="1" dirty="0" smtClean="0"/>
              <a:t> one or two of the mourners were in black’</a:t>
            </a:r>
            <a:endParaRPr lang="en-US" sz="1200" dirty="0" smtClean="0"/>
          </a:p>
          <a:p>
            <a:r>
              <a:rPr lang="en-US" sz="1200" dirty="0" smtClean="0"/>
              <a:t>Darkness, especially of night or an overcast </a:t>
            </a:r>
            <a:r>
              <a:rPr lang="en-US" sz="1200" dirty="0" err="1" smtClean="0"/>
              <a:t>sky:</a:t>
            </a:r>
            <a:r>
              <a:rPr lang="en-US" sz="1200" i="1" dirty="0" err="1" smtClean="0"/>
              <a:t>‘the</a:t>
            </a:r>
            <a:r>
              <a:rPr lang="en-US" sz="1200" i="1" dirty="0" smtClean="0"/>
              <a:t> only thing visible in the black was the light of the torch’</a:t>
            </a:r>
            <a:endParaRPr lang="en-US" sz="1200" b="1" i="1" dirty="0" smtClean="0"/>
          </a:p>
          <a:p>
            <a:r>
              <a:rPr lang="en-US" sz="1200" b="1" dirty="0" smtClean="0"/>
              <a:t>White definition</a:t>
            </a:r>
          </a:p>
          <a:p>
            <a:r>
              <a:rPr lang="en-US" sz="1200" b="1" dirty="0" smtClean="0"/>
              <a:t>Adjective: </a:t>
            </a:r>
            <a:r>
              <a:rPr lang="en-US" sz="1200" dirty="0" smtClean="0"/>
              <a:t>Of the </a:t>
            </a:r>
            <a:r>
              <a:rPr lang="en-US" sz="1200" dirty="0" err="1" smtClean="0"/>
              <a:t>colour</a:t>
            </a:r>
            <a:r>
              <a:rPr lang="en-US" sz="1200" dirty="0" smtClean="0"/>
              <a:t> of milk or fresh snow, due to the reflection of all visible rays of light; the opposite of black: </a:t>
            </a:r>
            <a:r>
              <a:rPr lang="en-US" sz="1200" i="1" dirty="0" smtClean="0"/>
              <a:t>‘a sheet of white paper’</a:t>
            </a:r>
          </a:p>
          <a:p>
            <a:r>
              <a:rPr lang="en-US" sz="1200" b="1" dirty="0" smtClean="0"/>
              <a:t>Noun: </a:t>
            </a:r>
            <a:r>
              <a:rPr lang="en-US" sz="1200" dirty="0" smtClean="0"/>
              <a:t>White </a:t>
            </a:r>
            <a:r>
              <a:rPr lang="en-US" sz="1200" dirty="0" err="1" smtClean="0"/>
              <a:t>colour</a:t>
            </a:r>
            <a:r>
              <a:rPr lang="en-US" sz="1200" dirty="0" smtClean="0"/>
              <a:t> or </a:t>
            </a:r>
            <a:r>
              <a:rPr lang="en-US" sz="1200" dirty="0" err="1" smtClean="0"/>
              <a:t>pigment:</a:t>
            </a:r>
            <a:r>
              <a:rPr lang="en-US" sz="1200" i="1" dirty="0" err="1" smtClean="0"/>
              <a:t>‘garnet-red</a:t>
            </a:r>
            <a:r>
              <a:rPr lang="en-US" sz="1200" i="1" dirty="0" smtClean="0"/>
              <a:t> flowers flecked with white’</a:t>
            </a:r>
          </a:p>
          <a:p>
            <a:r>
              <a:rPr lang="en-US" sz="1200" b="1" dirty="0" smtClean="0"/>
              <a:t>Black and White definition</a:t>
            </a:r>
          </a:p>
          <a:p>
            <a:r>
              <a:rPr lang="en-US" sz="1200" dirty="0" smtClean="0"/>
              <a:t>(of a photograph, film, television </a:t>
            </a:r>
            <a:r>
              <a:rPr lang="en-US" sz="1200" dirty="0" err="1" smtClean="0"/>
              <a:t>programme</a:t>
            </a:r>
            <a:r>
              <a:rPr lang="en-US" sz="1200" dirty="0" smtClean="0"/>
              <a:t>, etc.) in black, white, shades of grey, and no other </a:t>
            </a:r>
            <a:r>
              <a:rPr lang="en-US" sz="1200" dirty="0" err="1" smtClean="0"/>
              <a:t>colour</a:t>
            </a:r>
            <a:r>
              <a:rPr lang="en-US" sz="1200" dirty="0" smtClean="0"/>
              <a:t>: </a:t>
            </a:r>
            <a:r>
              <a:rPr lang="en-US" sz="1200" i="1" dirty="0" smtClean="0"/>
              <a:t>‘old black-and-white movies’</a:t>
            </a:r>
            <a:endParaRPr lang="en-US" sz="1200" dirty="0" smtClean="0"/>
          </a:p>
          <a:p>
            <a:r>
              <a:rPr lang="en-US" sz="1200" dirty="0" smtClean="0"/>
              <a:t>(of a situation or debate) involving clearly defined opposing principles or issues:</a:t>
            </a:r>
          </a:p>
          <a:p>
            <a:r>
              <a:rPr lang="en-US" sz="1200" i="1" dirty="0" smtClean="0"/>
              <a:t>‘it was all grey areas; no black-and-white certainties’</a:t>
            </a:r>
            <a:endParaRPr lang="en-US" sz="1200" dirty="0" smtClean="0"/>
          </a:p>
          <a:p>
            <a:r>
              <a:rPr lang="en-US" dirty="0" smtClean="0"/>
              <a:t>Lesson Plan for Page 7</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dirty="0" smtClean="0"/>
              <a:t>Vocabulary </a:t>
            </a:r>
            <a:r>
              <a:rPr kumimoji="0" lang="en-US" sz="3200" b="0" i="0" u="none" strike="noStrike" kern="1200" cap="none" spc="0" normalizeH="0" baseline="0" noProof="0" dirty="0" smtClean="0">
                <a:ln>
                  <a:noFill/>
                </a:ln>
                <a:solidFill>
                  <a:prstClr val="black"/>
                </a:solidFill>
                <a:effectLst/>
                <a:uLnTx/>
                <a:uFillTx/>
                <a:latin typeface="+mn-lt"/>
                <a:ea typeface="+mn-ea"/>
                <a:cs typeface="+mn-cs"/>
              </a:rPr>
              <a:t>(discuss different meanings for the words and phrase, black and white)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Free Draw in black and white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Review all verses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Write in online journal about what you have learned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5C272806-7B44-423F-8F82-FEABC8B55A1A}" type="slidenum">
              <a:rPr lang="en-US" smtClean="0"/>
              <a:t>25</a:t>
            </a:fld>
            <a:endParaRPr lang="en-US"/>
          </a:p>
        </p:txBody>
      </p:sp>
    </p:spTree>
    <p:extLst>
      <p:ext uri="{BB962C8B-B14F-4D97-AF65-F5344CB8AC3E}">
        <p14:creationId xmlns:p14="http://schemas.microsoft.com/office/powerpoint/2010/main" val="3534691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smtClean="0">
                <a:ln>
                  <a:noFill/>
                </a:ln>
                <a:solidFill>
                  <a:prstClr val="black"/>
                </a:solidFill>
                <a:effectLst/>
                <a:uLnTx/>
                <a:uFillTx/>
                <a:latin typeface="+mn-lt"/>
                <a:ea typeface="+mn-ea"/>
                <a:cs typeface="+mn-cs"/>
              </a:rPr>
              <a:t>Shadow definition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smtClean="0">
                <a:ln>
                  <a:noFill/>
                </a:ln>
                <a:solidFill>
                  <a:prstClr val="black"/>
                </a:solidFill>
                <a:effectLst/>
                <a:uLnTx/>
                <a:uFillTx/>
                <a:latin typeface="+mn-lt"/>
                <a:ea typeface="+mn-ea"/>
                <a:cs typeface="+mn-cs"/>
              </a:rPr>
              <a:t>Noun: </a:t>
            </a:r>
            <a:r>
              <a:rPr kumimoji="0" lang="en-US" sz="3000" b="0" i="0" u="none" strike="noStrike" kern="1200" cap="none" spc="0" normalizeH="0" baseline="0" noProof="0" dirty="0" smtClean="0">
                <a:ln>
                  <a:noFill/>
                </a:ln>
                <a:solidFill>
                  <a:prstClr val="black"/>
                </a:solidFill>
                <a:effectLst/>
                <a:uLnTx/>
                <a:uFillTx/>
                <a:latin typeface="+mn-lt"/>
                <a:ea typeface="+mn-ea"/>
                <a:cs typeface="+mn-cs"/>
              </a:rPr>
              <a:t>A dark area or shape produced by a body coming between rays of light and a surface: </a:t>
            </a:r>
            <a:r>
              <a:rPr kumimoji="0" lang="en-US" sz="3000" b="0" i="1" u="none" strike="noStrike" kern="1200" cap="none" spc="0" normalizeH="0" baseline="0" noProof="0" dirty="0" smtClean="0">
                <a:ln>
                  <a:noFill/>
                </a:ln>
                <a:solidFill>
                  <a:prstClr val="black"/>
                </a:solidFill>
                <a:effectLst/>
                <a:uLnTx/>
                <a:uFillTx/>
                <a:latin typeface="+mn-lt"/>
                <a:ea typeface="+mn-ea"/>
                <a:cs typeface="+mn-cs"/>
              </a:rPr>
              <a:t>‘trees cast long shadows’</a:t>
            </a:r>
            <a:endParaRPr kumimoji="0" lang="en-US" sz="30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Partial or complete darkness, especially as produced in this way: </a:t>
            </a:r>
            <a:r>
              <a:rPr kumimoji="0" lang="en-US" sz="3000" b="0" i="1" u="none" strike="noStrike" kern="1200" cap="none" spc="0" normalizeH="0" baseline="0" noProof="0" dirty="0" smtClean="0">
                <a:ln>
                  <a:noFill/>
                </a:ln>
                <a:solidFill>
                  <a:prstClr val="black"/>
                </a:solidFill>
                <a:effectLst/>
                <a:uLnTx/>
                <a:uFillTx/>
                <a:latin typeface="+mn-lt"/>
                <a:ea typeface="+mn-ea"/>
                <a:cs typeface="+mn-cs"/>
              </a:rPr>
              <a:t>‘the north side of the cathedral was deep in shadow’</a:t>
            </a:r>
            <a:r>
              <a:rPr kumimoji="0" lang="en-US" sz="30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3000" b="0" i="1" u="none" strike="noStrike" kern="1200" cap="none" spc="0" normalizeH="0" baseline="0" noProof="0" dirty="0" smtClean="0">
                <a:ln>
                  <a:noFill/>
                </a:ln>
                <a:solidFill>
                  <a:prstClr val="black"/>
                </a:solidFill>
                <a:effectLst/>
                <a:uLnTx/>
                <a:uFillTx/>
                <a:latin typeface="+mn-lt"/>
                <a:ea typeface="+mn-ea"/>
                <a:cs typeface="+mn-cs"/>
              </a:rPr>
              <a:t>‘a stranger slowly approached from the shadows’</a:t>
            </a:r>
            <a:endParaRPr kumimoji="0" lang="en-US" sz="30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The shaded part of a picture.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A dark patch or area on a surface: </a:t>
            </a:r>
            <a:r>
              <a:rPr kumimoji="0" lang="en-US" sz="3000" b="0" i="1" u="none" strike="noStrike" kern="1200" cap="none" spc="0" normalizeH="0" baseline="0" noProof="0" dirty="0" smtClean="0">
                <a:ln>
                  <a:noFill/>
                </a:ln>
                <a:solidFill>
                  <a:prstClr val="black"/>
                </a:solidFill>
                <a:effectLst/>
                <a:uLnTx/>
                <a:uFillTx/>
                <a:latin typeface="+mn-lt"/>
                <a:ea typeface="+mn-ea"/>
                <a:cs typeface="+mn-cs"/>
              </a:rPr>
              <a:t>‘her face was pale and there were shadows under her eyes’</a:t>
            </a:r>
            <a:endParaRPr kumimoji="0" lang="en-US" sz="3000" b="0" i="0" u="none" strike="noStrike" kern="1200" cap="none" spc="0" normalizeH="0" baseline="0" noProof="0" dirty="0" smtClean="0">
              <a:ln>
                <a:noFill/>
              </a:ln>
              <a:solidFill>
                <a:prstClr val="black"/>
              </a:solidFill>
              <a:effectLst/>
              <a:uLnTx/>
              <a:uFillTx/>
              <a:latin typeface="+mn-lt"/>
              <a:ea typeface="+mn-ea"/>
              <a:cs typeface="+mn-cs"/>
            </a:endParaRPr>
          </a:p>
          <a:p>
            <a:r>
              <a:rPr lang="en-US" dirty="0" smtClean="0"/>
              <a:t>Lesson Plan for Page 8</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Questions: Why does this </a:t>
            </a:r>
            <a:r>
              <a:rPr kumimoji="0" lang="en-US" sz="32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3200" b="0" i="0" u="none" strike="noStrike" kern="1200" cap="none" spc="0" normalizeH="0" baseline="0" noProof="0" dirty="0" smtClean="0">
                <a:ln>
                  <a:noFill/>
                </a:ln>
                <a:solidFill>
                  <a:prstClr val="black"/>
                </a:solidFill>
                <a:effectLst/>
                <a:uLnTx/>
                <a:uFillTx/>
                <a:latin typeface="+mn-lt"/>
                <a:ea typeface="+mn-ea"/>
                <a:cs typeface="+mn-cs"/>
              </a:rPr>
              <a:t> photograph appear to be black, and white? Possible answers. The lack of light, because it is a picture of shadows.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Vocabulary (discuss different meanings for the word shadow)</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Free Draw in black and white.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Review all verses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Write in online journal about what you have learned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28</a:t>
            </a:fld>
            <a:endParaRPr lang="en-US"/>
          </a:p>
        </p:txBody>
      </p:sp>
    </p:spTree>
    <p:extLst>
      <p:ext uri="{BB962C8B-B14F-4D97-AF65-F5344CB8AC3E}">
        <p14:creationId xmlns:p14="http://schemas.microsoft.com/office/powerpoint/2010/main" val="1469236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1" i="0" u="none" strike="noStrike" kern="1200" cap="none" spc="0" normalizeH="0" baseline="0" noProof="0" dirty="0" smtClean="0">
                <a:ln>
                  <a:noFill/>
                </a:ln>
                <a:solidFill>
                  <a:prstClr val="black"/>
                </a:solidFill>
                <a:effectLst/>
                <a:uLnTx/>
                <a:uFillTx/>
                <a:latin typeface="+mn-lt"/>
                <a:ea typeface="+mn-ea"/>
                <a:cs typeface="+mn-cs"/>
              </a:rPr>
              <a:t>Shade definition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1" i="0" u="none" strike="noStrike" kern="1200" cap="none" spc="0" normalizeH="0" baseline="0" noProof="0" dirty="0" smtClean="0">
                <a:ln>
                  <a:noFill/>
                </a:ln>
                <a:solidFill>
                  <a:prstClr val="black"/>
                </a:solidFill>
                <a:effectLst/>
                <a:uLnTx/>
                <a:uFillTx/>
                <a:latin typeface="+mn-lt"/>
                <a:ea typeface="+mn-ea"/>
                <a:cs typeface="+mn-cs"/>
              </a:rPr>
              <a:t>Noun:</a:t>
            </a:r>
            <a:r>
              <a:rPr kumimoji="0" lang="en-US" sz="2700" b="0" i="0" u="none" strike="noStrike" kern="1200" cap="none" spc="0" normalizeH="0" baseline="0" noProof="0" dirty="0" smtClean="0">
                <a:ln>
                  <a:noFill/>
                </a:ln>
                <a:solidFill>
                  <a:prstClr val="black"/>
                </a:solidFill>
                <a:effectLst/>
                <a:uLnTx/>
                <a:uFillTx/>
                <a:latin typeface="+mn-lt"/>
                <a:ea typeface="+mn-ea"/>
                <a:cs typeface="+mn-cs"/>
              </a:rPr>
              <a:t> Comparative darkness and coolness caused by shelter from direct sunlight: </a:t>
            </a:r>
            <a:r>
              <a:rPr kumimoji="0" lang="en-US" sz="2700" b="0" i="1" u="none" strike="noStrike" kern="1200" cap="none" spc="0" normalizeH="0" baseline="0" noProof="0" dirty="0" smtClean="0">
                <a:ln>
                  <a:noFill/>
                </a:ln>
                <a:solidFill>
                  <a:prstClr val="black"/>
                </a:solidFill>
                <a:effectLst/>
                <a:uLnTx/>
                <a:uFillTx/>
                <a:latin typeface="+mn-lt"/>
                <a:ea typeface="+mn-ea"/>
                <a:cs typeface="+mn-cs"/>
              </a:rPr>
              <a:t>‘sitting in the shade’</a:t>
            </a:r>
            <a:endParaRPr kumimoji="0" lang="en-US" sz="27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1" u="none" strike="noStrike" kern="1200" cap="none" spc="0" normalizeH="0" baseline="0" noProof="0" dirty="0" smtClean="0">
                <a:ln>
                  <a:noFill/>
                </a:ln>
                <a:solidFill>
                  <a:prstClr val="black"/>
                </a:solidFill>
                <a:effectLst/>
                <a:uLnTx/>
                <a:uFillTx/>
                <a:latin typeface="+mn-lt"/>
                <a:ea typeface="+mn-ea"/>
                <a:cs typeface="+mn-cs"/>
              </a:rPr>
              <a:t>‘this area will be in shade for much of the day’</a:t>
            </a:r>
            <a:endParaRPr kumimoji="0" lang="en-US" sz="27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The darker part of a picture.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A </a:t>
            </a:r>
            <a:r>
              <a:rPr kumimoji="0" lang="en-US" sz="27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2700" b="0" i="0" u="none" strike="noStrike" kern="1200" cap="none" spc="0" normalizeH="0" baseline="0" noProof="0" dirty="0" smtClean="0">
                <a:ln>
                  <a:noFill/>
                </a:ln>
                <a:solidFill>
                  <a:prstClr val="black"/>
                </a:solidFill>
                <a:effectLst/>
                <a:uLnTx/>
                <a:uFillTx/>
                <a:latin typeface="+mn-lt"/>
                <a:ea typeface="+mn-ea"/>
                <a:cs typeface="+mn-cs"/>
              </a:rPr>
              <a:t>, especially with regard to how light or dark it is or as distinguished from one nearly like it: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1" u="none" strike="noStrike" kern="1200" cap="none" spc="0" normalizeH="0" baseline="0" noProof="0" dirty="0" smtClean="0">
                <a:ln>
                  <a:noFill/>
                </a:ln>
                <a:solidFill>
                  <a:prstClr val="black"/>
                </a:solidFill>
                <a:effectLst/>
                <a:uLnTx/>
                <a:uFillTx/>
                <a:latin typeface="+mn-lt"/>
                <a:ea typeface="+mn-ea"/>
                <a:cs typeface="+mn-cs"/>
              </a:rPr>
              <a:t>‘various shades of blue’</a:t>
            </a:r>
            <a:r>
              <a:rPr kumimoji="0" lang="en-US" sz="27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2700" b="0" i="1" u="none" strike="noStrike" kern="1200" cap="none" spc="0" normalizeH="0" baseline="0" noProof="0" dirty="0" smtClean="0">
                <a:ln>
                  <a:noFill/>
                </a:ln>
                <a:solidFill>
                  <a:prstClr val="black"/>
                </a:solidFill>
                <a:effectLst/>
                <a:uLnTx/>
                <a:uFillTx/>
                <a:latin typeface="+mn-lt"/>
                <a:ea typeface="+mn-ea"/>
                <a:cs typeface="+mn-cs"/>
              </a:rPr>
              <a:t>‘Maria's eyes darkened in shade’</a:t>
            </a:r>
            <a:endParaRPr kumimoji="0" lang="en-US" sz="27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Art: A slight degree of difference between </a:t>
            </a:r>
            <a:r>
              <a:rPr kumimoji="0" lang="en-US" sz="2700" b="0" i="0" u="none" strike="noStrike" kern="1200" cap="none" spc="0" normalizeH="0" baseline="0" noProof="0" dirty="0" err="1" smtClean="0">
                <a:ln>
                  <a:noFill/>
                </a:ln>
                <a:solidFill>
                  <a:prstClr val="black"/>
                </a:solidFill>
                <a:effectLst/>
                <a:uLnTx/>
                <a:uFillTx/>
                <a:latin typeface="+mn-lt"/>
                <a:ea typeface="+mn-ea"/>
                <a:cs typeface="+mn-cs"/>
              </a:rPr>
              <a:t>colours</a:t>
            </a:r>
            <a:r>
              <a:rPr kumimoji="0" lang="en-US" sz="2700" b="0" i="0" u="none" strike="noStrike" kern="1200" cap="none" spc="0" normalizeH="0" baseline="0" noProof="0" dirty="0" smtClean="0">
                <a:ln>
                  <a:noFill/>
                </a:ln>
                <a:solidFill>
                  <a:prstClr val="black"/>
                </a:solidFill>
                <a:effectLst/>
                <a:uLnTx/>
                <a:uFillTx/>
                <a:latin typeface="+mn-lt"/>
                <a:ea typeface="+mn-ea"/>
                <a:cs typeface="+mn-cs"/>
              </a:rPr>
              <a:t>.</a:t>
            </a:r>
          </a:p>
          <a:p>
            <a:r>
              <a:rPr lang="en-US" dirty="0" smtClean="0"/>
              <a:t>Lesson Plan for Page 9</a:t>
            </a:r>
          </a:p>
          <a:p>
            <a:r>
              <a:rPr lang="en-US" dirty="0" smtClean="0"/>
              <a:t>Vocabulary (discuss different meanings for the word shade)</a:t>
            </a:r>
          </a:p>
          <a:p>
            <a:r>
              <a:rPr lang="en-US" dirty="0" smtClean="0"/>
              <a:t>Drawing prompt from page</a:t>
            </a:r>
          </a:p>
          <a:p>
            <a:r>
              <a:rPr lang="en-US" dirty="0" smtClean="0"/>
              <a:t>Test on all verses</a:t>
            </a: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31</a:t>
            </a:fld>
            <a:endParaRPr lang="en-US"/>
          </a:p>
        </p:txBody>
      </p:sp>
    </p:spTree>
    <p:extLst>
      <p:ext uri="{BB962C8B-B14F-4D97-AF65-F5344CB8AC3E}">
        <p14:creationId xmlns:p14="http://schemas.microsoft.com/office/powerpoint/2010/main" val="22371552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Lesson Plan for Page 10</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Drawing Prompts from Page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Go over verse test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dirty="0" smtClean="0"/>
              <a:t>Write in online journal about what you have learned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34</a:t>
            </a:fld>
            <a:endParaRPr lang="en-US"/>
          </a:p>
        </p:txBody>
      </p:sp>
    </p:spTree>
    <p:extLst>
      <p:ext uri="{BB962C8B-B14F-4D97-AF65-F5344CB8AC3E}">
        <p14:creationId xmlns:p14="http://schemas.microsoft.com/office/powerpoint/2010/main" val="1852147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Lesson Plan for Page 11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Review all vocabulary</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Do a spectrum light demonstration with a prism</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Draw an image using all concepts taught.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Discuss in class vocabulary concepts and how they relate to the image drawn.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dirty="0" smtClean="0"/>
              <a:t>Write in online journal about what you have learned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36</a:t>
            </a:fld>
            <a:endParaRPr lang="en-US"/>
          </a:p>
        </p:txBody>
      </p:sp>
    </p:spTree>
    <p:extLst>
      <p:ext uri="{BB962C8B-B14F-4D97-AF65-F5344CB8AC3E}">
        <p14:creationId xmlns:p14="http://schemas.microsoft.com/office/powerpoint/2010/main" val="73855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Spectrum definition: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Noun: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 band of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colours</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as seen in a rainbow, produced by separation of the components of light by their different degrees of refraction according to wavelength.</a:t>
            </a:r>
            <a:endParaRPr kumimoji="0" lang="en-US" sz="1200" b="1"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Hue definition: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Noun: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or shade: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smtClean="0">
                <a:ln>
                  <a:noFill/>
                </a:ln>
                <a:solidFill>
                  <a:prstClr val="black"/>
                </a:solidFill>
                <a:effectLst/>
                <a:uLnTx/>
                <a:uFillTx/>
                <a:latin typeface="+mn-lt"/>
                <a:ea typeface="+mn-ea"/>
                <a:cs typeface="+mn-cs"/>
              </a:rPr>
              <a:t>‘the water is the deepest hue of aquamarine’</a:t>
            </a:r>
            <a:endParaRPr kumimoji="0" lang="en-US" sz="1200" b="1" i="0" u="none" strike="noStrike" kern="1200" cap="none" spc="0" normalizeH="0" baseline="0" noProof="0" dirty="0" smtClean="0">
              <a:ln>
                <a:noFill/>
              </a:ln>
              <a:solidFill>
                <a:prstClr val="black"/>
              </a:solidFill>
              <a:effectLst/>
              <a:uLnTx/>
              <a:uFillTx/>
              <a:latin typeface="+mn-lt"/>
              <a:ea typeface="+mn-ea"/>
              <a:cs typeface="+mn-cs"/>
            </a:endParaRPr>
          </a:p>
          <a:p>
            <a:r>
              <a:rPr lang="en-US" dirty="0" smtClean="0"/>
              <a:t>Lesson Plan for Page 12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Vocabulary test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New Vocabulary words, Spectrum and Hue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Draw an image using all concepts taught.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Discuss in class vocabulary concepts and how they relate to the image drawn.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dirty="0" smtClean="0"/>
              <a:t>Write in online journal about what you have learned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38</a:t>
            </a:fld>
            <a:endParaRPr lang="en-US"/>
          </a:p>
        </p:txBody>
      </p:sp>
    </p:spTree>
    <p:extLst>
      <p:ext uri="{BB962C8B-B14F-4D97-AF65-F5344CB8AC3E}">
        <p14:creationId xmlns:p14="http://schemas.microsoft.com/office/powerpoint/2010/main" val="3337360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39</a:t>
            </a:fld>
            <a:endParaRPr lang="en-US"/>
          </a:p>
        </p:txBody>
      </p:sp>
    </p:spTree>
    <p:extLst>
      <p:ext uri="{BB962C8B-B14F-4D97-AF65-F5344CB8AC3E}">
        <p14:creationId xmlns:p14="http://schemas.microsoft.com/office/powerpoint/2010/main" val="4197192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Lesson Plan for Page 13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Drawing prompt from page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Discuss questions on page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Go over vocabulary test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dirty="0" smtClean="0"/>
              <a:t>Write in online journal about what you have learned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41</a:t>
            </a:fld>
            <a:endParaRPr lang="en-US"/>
          </a:p>
        </p:txBody>
      </p:sp>
    </p:spTree>
    <p:extLst>
      <p:ext uri="{BB962C8B-B14F-4D97-AF65-F5344CB8AC3E}">
        <p14:creationId xmlns:p14="http://schemas.microsoft.com/office/powerpoint/2010/main" val="11715702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1"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2700" b="1" i="0" u="none" strike="noStrike" kern="1200" cap="none" spc="0" normalizeH="0" baseline="0" noProof="0" dirty="0" smtClean="0">
                <a:ln>
                  <a:noFill/>
                </a:ln>
                <a:solidFill>
                  <a:prstClr val="black"/>
                </a:solidFill>
                <a:effectLst/>
                <a:uLnTx/>
                <a:uFillTx/>
                <a:latin typeface="+mn-lt"/>
                <a:ea typeface="+mn-ea"/>
                <a:cs typeface="+mn-cs"/>
              </a:rPr>
              <a:t> definition: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1" i="0" u="none" strike="noStrike" kern="1200" cap="none" spc="0" normalizeH="0" baseline="0" noProof="0" dirty="0" smtClean="0">
                <a:ln>
                  <a:noFill/>
                </a:ln>
                <a:solidFill>
                  <a:prstClr val="black"/>
                </a:solidFill>
                <a:effectLst/>
                <a:uLnTx/>
                <a:uFillTx/>
                <a:latin typeface="+mn-lt"/>
                <a:ea typeface="+mn-ea"/>
                <a:cs typeface="+mn-cs"/>
              </a:rPr>
              <a:t>Noun: </a:t>
            </a:r>
            <a:r>
              <a:rPr kumimoji="0" lang="en-US" sz="2700" b="0" i="0" u="none" strike="noStrike" kern="1200" cap="none" spc="0" normalizeH="0" baseline="0" noProof="0" dirty="0" smtClean="0">
                <a:ln>
                  <a:noFill/>
                </a:ln>
                <a:solidFill>
                  <a:prstClr val="black"/>
                </a:solidFill>
                <a:effectLst/>
                <a:uLnTx/>
                <a:uFillTx/>
                <a:latin typeface="+mn-lt"/>
                <a:ea typeface="+mn-ea"/>
                <a:cs typeface="+mn-cs"/>
              </a:rPr>
              <a:t>The property possessed by an object of producing different sensations on the eye as a result of the way it reflects or emits light: </a:t>
            </a:r>
            <a:r>
              <a:rPr kumimoji="0" lang="en-US" sz="2700" b="0" i="1" u="none" strike="noStrike" kern="1200" cap="none" spc="0" normalizeH="0" baseline="0" noProof="0" dirty="0" smtClean="0">
                <a:ln>
                  <a:noFill/>
                </a:ln>
                <a:solidFill>
                  <a:prstClr val="black"/>
                </a:solidFill>
                <a:effectLst/>
                <a:uLnTx/>
                <a:uFillTx/>
                <a:latin typeface="+mn-lt"/>
                <a:ea typeface="+mn-ea"/>
                <a:cs typeface="+mn-cs"/>
              </a:rPr>
              <a:t>‘the lights flickered and changed </a:t>
            </a:r>
            <a:r>
              <a:rPr kumimoji="0" lang="en-US" sz="2700" b="0" i="1"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2700" b="0" i="1" u="none" strike="noStrike" kern="1200" cap="none" spc="0" normalizeH="0" baseline="0" noProof="0" dirty="0" smtClean="0">
                <a:ln>
                  <a:noFill/>
                </a:ln>
                <a:solidFill>
                  <a:prstClr val="black"/>
                </a:solidFill>
                <a:effectLst/>
                <a:uLnTx/>
                <a:uFillTx/>
                <a:latin typeface="+mn-lt"/>
                <a:ea typeface="+mn-ea"/>
                <a:cs typeface="+mn-cs"/>
              </a:rPr>
              <a:t>’</a:t>
            </a:r>
            <a:endParaRPr kumimoji="0" lang="en-US" sz="27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One, or any mixture, of the constituents into which light can be separated in a spectrum or rainbow, sometimes including (loosely) black and </a:t>
            </a:r>
            <a:r>
              <a:rPr kumimoji="0" lang="en-US" sz="2700" b="0" i="0" u="none" strike="noStrike" kern="1200" cap="none" spc="0" normalizeH="0" baseline="0" noProof="0" dirty="0" err="1" smtClean="0">
                <a:ln>
                  <a:noFill/>
                </a:ln>
                <a:solidFill>
                  <a:prstClr val="black"/>
                </a:solidFill>
                <a:effectLst/>
                <a:uLnTx/>
                <a:uFillTx/>
                <a:latin typeface="+mn-lt"/>
                <a:ea typeface="+mn-ea"/>
                <a:cs typeface="+mn-cs"/>
              </a:rPr>
              <a:t>white:</a:t>
            </a:r>
            <a:r>
              <a:rPr kumimoji="0" lang="en-US" sz="2700" b="0" i="1" u="none" strike="noStrike" kern="1200" cap="none" spc="0" normalizeH="0" baseline="0" noProof="0" dirty="0" err="1" smtClean="0">
                <a:ln>
                  <a:noFill/>
                </a:ln>
                <a:solidFill>
                  <a:prstClr val="black"/>
                </a:solidFill>
                <a:effectLst/>
                <a:uLnTx/>
                <a:uFillTx/>
                <a:latin typeface="+mn-lt"/>
                <a:ea typeface="+mn-ea"/>
                <a:cs typeface="+mn-cs"/>
              </a:rPr>
              <a:t>‘a</a:t>
            </a:r>
            <a:r>
              <a:rPr kumimoji="0" lang="en-US" sz="2700" b="0" i="1" u="none" strike="noStrike" kern="1200" cap="none" spc="0" normalizeH="0" baseline="0" noProof="0" dirty="0" smtClean="0">
                <a:ln>
                  <a:noFill/>
                </a:ln>
                <a:solidFill>
                  <a:prstClr val="black"/>
                </a:solidFill>
                <a:effectLst/>
                <a:uLnTx/>
                <a:uFillTx/>
                <a:latin typeface="+mn-lt"/>
                <a:ea typeface="+mn-ea"/>
                <a:cs typeface="+mn-cs"/>
              </a:rPr>
              <a:t> rich brown </a:t>
            </a:r>
            <a:r>
              <a:rPr kumimoji="0" lang="en-US" sz="2700" b="0" i="1"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2700" b="0" i="1" u="none" strike="noStrike" kern="1200" cap="none" spc="0" normalizeH="0" baseline="0" noProof="0" dirty="0" smtClean="0">
                <a:ln>
                  <a:noFill/>
                </a:ln>
                <a:solidFill>
                  <a:prstClr val="black"/>
                </a:solidFill>
                <a:effectLst/>
                <a:uLnTx/>
                <a:uFillTx/>
                <a:latin typeface="+mn-lt"/>
                <a:ea typeface="+mn-ea"/>
                <a:cs typeface="+mn-cs"/>
              </a:rPr>
              <a:t>’</a:t>
            </a:r>
            <a:r>
              <a:rPr kumimoji="0" lang="en-US" sz="27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2700" b="0" i="1" u="none" strike="noStrike" kern="1200" cap="none" spc="0" normalizeH="0" baseline="0" noProof="0" dirty="0" smtClean="0">
                <a:ln>
                  <a:noFill/>
                </a:ln>
                <a:solidFill>
                  <a:prstClr val="black"/>
                </a:solidFill>
                <a:effectLst/>
                <a:uLnTx/>
                <a:uFillTx/>
                <a:latin typeface="+mn-lt"/>
                <a:ea typeface="+mn-ea"/>
                <a:cs typeface="+mn-cs"/>
              </a:rPr>
              <a:t>‘a range of bright </a:t>
            </a:r>
            <a:r>
              <a:rPr kumimoji="0" lang="en-US" sz="2700" b="0" i="1" u="none" strike="noStrike" kern="1200" cap="none" spc="0" normalizeH="0" baseline="0" noProof="0" dirty="0" err="1" smtClean="0">
                <a:ln>
                  <a:noFill/>
                </a:ln>
                <a:solidFill>
                  <a:prstClr val="black"/>
                </a:solidFill>
                <a:effectLst/>
                <a:uLnTx/>
                <a:uFillTx/>
                <a:latin typeface="+mn-lt"/>
                <a:ea typeface="+mn-ea"/>
                <a:cs typeface="+mn-cs"/>
              </a:rPr>
              <a:t>colours</a:t>
            </a:r>
            <a:r>
              <a:rPr kumimoji="0" lang="en-US" sz="2700" b="0" i="1" u="none" strike="noStrike" kern="1200" cap="none" spc="0" normalizeH="0" baseline="0" noProof="0" dirty="0" smtClean="0">
                <a:ln>
                  <a:noFill/>
                </a:ln>
                <a:solidFill>
                  <a:prstClr val="black"/>
                </a:solidFill>
                <a:effectLst/>
                <a:uLnTx/>
                <a:uFillTx/>
                <a:latin typeface="+mn-lt"/>
                <a:ea typeface="+mn-ea"/>
                <a:cs typeface="+mn-cs"/>
              </a:rPr>
              <a:t>’</a:t>
            </a:r>
            <a:endParaRPr kumimoji="0" lang="en-US" sz="27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The use of all </a:t>
            </a:r>
            <a:r>
              <a:rPr kumimoji="0" lang="en-US" sz="2700" b="0" i="0" u="none" strike="noStrike" kern="1200" cap="none" spc="0" normalizeH="0" baseline="0" noProof="0" dirty="0" err="1" smtClean="0">
                <a:ln>
                  <a:noFill/>
                </a:ln>
                <a:solidFill>
                  <a:prstClr val="black"/>
                </a:solidFill>
                <a:effectLst/>
                <a:uLnTx/>
                <a:uFillTx/>
                <a:latin typeface="+mn-lt"/>
                <a:ea typeface="+mn-ea"/>
                <a:cs typeface="+mn-cs"/>
              </a:rPr>
              <a:t>colours</a:t>
            </a:r>
            <a:r>
              <a:rPr kumimoji="0" lang="en-US" sz="2700" b="0" i="0" u="none" strike="noStrike" kern="1200" cap="none" spc="0" normalizeH="0" baseline="0" noProof="0" dirty="0" smtClean="0">
                <a:ln>
                  <a:noFill/>
                </a:ln>
                <a:solidFill>
                  <a:prstClr val="black"/>
                </a:solidFill>
                <a:effectLst/>
                <a:uLnTx/>
                <a:uFillTx/>
                <a:latin typeface="+mn-lt"/>
                <a:ea typeface="+mn-ea"/>
                <a:cs typeface="+mn-cs"/>
              </a:rPr>
              <a:t>, not only black and white, in photography or </a:t>
            </a:r>
            <a:r>
              <a:rPr kumimoji="0" lang="en-US" sz="2700" b="0" i="0" u="none" strike="noStrike" kern="1200" cap="none" spc="0" normalizeH="0" baseline="0" noProof="0" dirty="0" err="1" smtClean="0">
                <a:ln>
                  <a:noFill/>
                </a:ln>
                <a:solidFill>
                  <a:prstClr val="black"/>
                </a:solidFill>
                <a:effectLst/>
                <a:uLnTx/>
                <a:uFillTx/>
                <a:latin typeface="+mn-lt"/>
                <a:ea typeface="+mn-ea"/>
                <a:cs typeface="+mn-cs"/>
              </a:rPr>
              <a:t>television:</a:t>
            </a:r>
            <a:r>
              <a:rPr kumimoji="0" lang="en-US" sz="2700" b="0" i="1" u="none" strike="noStrike" kern="1200" cap="none" spc="0" normalizeH="0" baseline="0" noProof="0" dirty="0" err="1" smtClean="0">
                <a:ln>
                  <a:noFill/>
                </a:ln>
                <a:solidFill>
                  <a:prstClr val="black"/>
                </a:solidFill>
                <a:effectLst/>
                <a:uLnTx/>
                <a:uFillTx/>
                <a:latin typeface="+mn-lt"/>
                <a:ea typeface="+mn-ea"/>
                <a:cs typeface="+mn-cs"/>
              </a:rPr>
              <a:t>‘he</a:t>
            </a:r>
            <a:r>
              <a:rPr kumimoji="0" lang="en-US" sz="2700" b="0" i="1" u="none" strike="noStrike" kern="1200" cap="none" spc="0" normalizeH="0" baseline="0" noProof="0" dirty="0" smtClean="0">
                <a:ln>
                  <a:noFill/>
                </a:ln>
                <a:solidFill>
                  <a:prstClr val="black"/>
                </a:solidFill>
                <a:effectLst/>
                <a:uLnTx/>
                <a:uFillTx/>
                <a:latin typeface="+mn-lt"/>
                <a:ea typeface="+mn-ea"/>
                <a:cs typeface="+mn-cs"/>
              </a:rPr>
              <a:t> has shot the whole film in </a:t>
            </a:r>
            <a:r>
              <a:rPr kumimoji="0" lang="en-US" sz="2700" b="0" i="1"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2700" b="0" i="1" u="none" strike="noStrike" kern="1200" cap="none" spc="0" normalizeH="0" baseline="0" noProof="0" dirty="0" smtClean="0">
                <a:ln>
                  <a:noFill/>
                </a:ln>
                <a:solidFill>
                  <a:prstClr val="black"/>
                </a:solidFill>
                <a:effectLst/>
                <a:uLnTx/>
                <a:uFillTx/>
                <a:latin typeface="+mn-lt"/>
                <a:ea typeface="+mn-ea"/>
                <a:cs typeface="+mn-cs"/>
              </a:rPr>
              <a:t>’</a:t>
            </a:r>
            <a:endParaRPr kumimoji="0" lang="en-US" sz="2700" b="0" i="0" u="none" strike="noStrike" kern="1200" cap="none" spc="0" normalizeH="0" baseline="0" noProof="0" dirty="0" smtClean="0">
              <a:ln>
                <a:noFill/>
              </a:ln>
              <a:solidFill>
                <a:prstClr val="black"/>
              </a:solidFill>
              <a:effectLst/>
              <a:uLnTx/>
              <a:uFillTx/>
              <a:latin typeface="+mn-lt"/>
              <a:ea typeface="+mn-ea"/>
              <a:cs typeface="+mn-cs"/>
            </a:endParaRPr>
          </a:p>
          <a:p>
            <a:r>
              <a:rPr lang="en-US" dirty="0" smtClean="0"/>
              <a:t>Lesson Plan for page 14</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dirty="0" smtClean="0"/>
              <a:t>Draw an image using all concepts taught. (Suggested mixing colors)</a:t>
            </a:r>
            <a:r>
              <a:rPr kumimoji="0" lang="en-US" sz="3200" b="0" i="0" u="none" strike="noStrike" kern="1200" cap="none" spc="0" normalizeH="0" baseline="0" noProof="0" dirty="0" smtClean="0">
                <a:ln>
                  <a:noFill/>
                </a:ln>
                <a:solidFill>
                  <a:prstClr val="black"/>
                </a:solidFill>
                <a:effectLst/>
                <a:uLnTx/>
                <a:uFillTx/>
                <a:latin typeface="+mn-lt"/>
                <a:ea typeface="+mn-ea"/>
                <a:cs typeface="+mn-cs"/>
              </a:rPr>
              <a:t> Vocabulary, </a:t>
            </a:r>
            <a:r>
              <a:rPr kumimoji="0" lang="en-US" sz="32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3200" b="0" i="0" u="none" strike="noStrike" kern="1200" cap="none" spc="0" normalizeH="0" baseline="0" noProof="0" dirty="0" smtClean="0">
                <a:ln>
                  <a:noFill/>
                </a:ln>
                <a:solidFill>
                  <a:prstClr val="black"/>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Discuss question prompts on page.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Draw an image using all concepts taught. (Suggested mixing colors)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Discuss in class vocabulary concepts and how they relate to the image drawn.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Review Verses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Write in online journal about what you have learned</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43</a:t>
            </a:fld>
            <a:endParaRPr lang="en-US"/>
          </a:p>
        </p:txBody>
      </p:sp>
    </p:spTree>
    <p:extLst>
      <p:ext uri="{BB962C8B-B14F-4D97-AF65-F5344CB8AC3E}">
        <p14:creationId xmlns:p14="http://schemas.microsoft.com/office/powerpoint/2010/main" val="3916231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smtClean="0">
                <a:ln>
                  <a:noFill/>
                </a:ln>
                <a:solidFill>
                  <a:prstClr val="black"/>
                </a:solidFill>
                <a:effectLst/>
                <a:uLnTx/>
                <a:uFillTx/>
                <a:latin typeface="+mn-lt"/>
                <a:ea typeface="+mn-ea"/>
                <a:cs typeface="+mn-cs"/>
              </a:rPr>
              <a:t>Tone definition: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smtClean="0">
                <a:ln>
                  <a:noFill/>
                </a:ln>
                <a:solidFill>
                  <a:prstClr val="black"/>
                </a:solidFill>
                <a:effectLst/>
                <a:uLnTx/>
                <a:uFillTx/>
                <a:latin typeface="+mn-lt"/>
                <a:ea typeface="+mn-ea"/>
                <a:cs typeface="+mn-cs"/>
              </a:rPr>
              <a:t>Noun: </a:t>
            </a:r>
            <a:r>
              <a:rPr kumimoji="0" lang="en-US" sz="3000" b="0" i="0" u="none" strike="noStrike" kern="1200" cap="none" spc="0" normalizeH="0" baseline="0" noProof="0" dirty="0" smtClean="0">
                <a:ln>
                  <a:noFill/>
                </a:ln>
                <a:solidFill>
                  <a:prstClr val="black"/>
                </a:solidFill>
                <a:effectLst/>
                <a:uLnTx/>
                <a:uFillTx/>
                <a:latin typeface="+mn-lt"/>
                <a:ea typeface="+mn-ea"/>
                <a:cs typeface="+mn-cs"/>
              </a:rPr>
              <a:t>The particular quality of brightness, deepness, or hue of a shade of a </a:t>
            </a:r>
            <a:r>
              <a:rPr kumimoji="0" lang="en-US" sz="30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30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3000" b="0" i="1" u="none" strike="noStrike" kern="1200" cap="none" spc="0" normalizeH="0" baseline="0" noProof="0" dirty="0" smtClean="0">
                <a:ln>
                  <a:noFill/>
                </a:ln>
                <a:solidFill>
                  <a:prstClr val="black"/>
                </a:solidFill>
                <a:effectLst/>
                <a:uLnTx/>
                <a:uFillTx/>
                <a:latin typeface="+mn-lt"/>
                <a:ea typeface="+mn-ea"/>
                <a:cs typeface="+mn-cs"/>
              </a:rPr>
              <a:t>‘stained glass in vivid tones of red and blue’</a:t>
            </a:r>
            <a:endParaRPr kumimoji="0" lang="en-US" sz="30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1" u="none" strike="noStrike" kern="1200" cap="none" spc="0" normalizeH="0" baseline="0" noProof="0" dirty="0" smtClean="0">
                <a:ln>
                  <a:noFill/>
                </a:ln>
                <a:solidFill>
                  <a:prstClr val="black"/>
                </a:solidFill>
                <a:effectLst/>
                <a:uLnTx/>
                <a:uFillTx/>
                <a:latin typeface="+mn-lt"/>
                <a:ea typeface="+mn-ea"/>
                <a:cs typeface="+mn-cs"/>
              </a:rPr>
              <a:t>‘an attractive </a:t>
            </a:r>
            <a:r>
              <a:rPr kumimoji="0" lang="en-US" sz="3000" b="0" i="1"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3000" b="0" i="1" u="none" strike="noStrike" kern="1200" cap="none" spc="0" normalizeH="0" baseline="0" noProof="0" dirty="0" smtClean="0">
                <a:ln>
                  <a:noFill/>
                </a:ln>
                <a:solidFill>
                  <a:prstClr val="black"/>
                </a:solidFill>
                <a:effectLst/>
                <a:uLnTx/>
                <a:uFillTx/>
                <a:latin typeface="+mn-lt"/>
                <a:ea typeface="+mn-ea"/>
                <a:cs typeface="+mn-cs"/>
              </a:rPr>
              <a:t> which is even in tone and texture’</a:t>
            </a:r>
            <a:r>
              <a:rPr kumimoji="0" lang="en-US" sz="3000" b="0" i="0" u="none" strike="noStrike" kern="1200" cap="none" spc="0" normalizeH="0" baseline="0" noProof="0" dirty="0" smtClean="0">
                <a:ln>
                  <a:noFill/>
                </a:ln>
                <a:solidFill>
                  <a:prstClr val="black"/>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The general effect of </a:t>
            </a:r>
            <a:r>
              <a:rPr kumimoji="0" lang="en-US" sz="30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3000" b="0" i="0" u="none" strike="noStrike" kern="1200" cap="none" spc="0" normalizeH="0" baseline="0" noProof="0" dirty="0" smtClean="0">
                <a:ln>
                  <a:noFill/>
                </a:ln>
                <a:solidFill>
                  <a:prstClr val="black"/>
                </a:solidFill>
                <a:effectLst/>
                <a:uLnTx/>
                <a:uFillTx/>
                <a:latin typeface="+mn-lt"/>
                <a:ea typeface="+mn-ea"/>
                <a:cs typeface="+mn-cs"/>
              </a:rPr>
              <a:t> or of light and shade in a picture.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A slight degree of difference in the intensity of a </a:t>
            </a:r>
            <a:r>
              <a:rPr kumimoji="0" lang="en-US" sz="30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3000" b="0" i="0" u="none" strike="noStrike" kern="1200" cap="none" spc="0" normalizeH="0" baseline="0" noProof="0" dirty="0" smtClean="0">
                <a:ln>
                  <a:noFill/>
                </a:ln>
                <a:solidFill>
                  <a:prstClr val="black"/>
                </a:solidFill>
                <a:effectLst/>
                <a:uLnTx/>
                <a:uFillTx/>
                <a:latin typeface="+mn-lt"/>
                <a:ea typeface="+mn-ea"/>
                <a:cs typeface="+mn-cs"/>
              </a:rPr>
              <a:t>.</a:t>
            </a:r>
            <a:endParaRPr kumimoji="0" lang="en-US" sz="3000" b="1" i="0" u="none" strike="noStrike" kern="1200" cap="none" spc="0" normalizeH="0" baseline="0" noProof="0" dirty="0" smtClean="0">
              <a:ln>
                <a:noFill/>
              </a:ln>
              <a:solidFill>
                <a:prstClr val="black"/>
              </a:solidFill>
              <a:effectLst/>
              <a:uLnTx/>
              <a:uFillTx/>
              <a:latin typeface="+mn-lt"/>
              <a:ea typeface="+mn-ea"/>
              <a:cs typeface="+mn-cs"/>
            </a:endParaRPr>
          </a:p>
          <a:p>
            <a:r>
              <a:rPr lang="en-US" dirty="0" smtClean="0"/>
              <a:t>Lesson Plan for Page 15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Discuss Primary </a:t>
            </a:r>
            <a:r>
              <a:rPr kumimoji="0" lang="en-US" sz="3200" b="0" i="0" u="none" strike="noStrike" kern="1200" cap="none" spc="0" normalizeH="0" baseline="0" noProof="0" dirty="0" err="1" smtClean="0">
                <a:ln>
                  <a:noFill/>
                </a:ln>
                <a:solidFill>
                  <a:prstClr val="black"/>
                </a:solidFill>
                <a:effectLst/>
                <a:uLnTx/>
                <a:uFillTx/>
                <a:latin typeface="+mn-lt"/>
                <a:ea typeface="+mn-ea"/>
                <a:cs typeface="+mn-cs"/>
              </a:rPr>
              <a:t>colours</a:t>
            </a:r>
            <a:r>
              <a:rPr kumimoji="0" lang="en-US" sz="3200" b="0" i="0" u="none" strike="noStrike" kern="1200" cap="none" spc="0" normalizeH="0" baseline="0" noProof="0" dirty="0" smtClean="0">
                <a:ln>
                  <a:noFill/>
                </a:ln>
                <a:solidFill>
                  <a:prstClr val="black"/>
                </a:solidFill>
                <a:effectLst/>
                <a:uLnTx/>
                <a:uFillTx/>
                <a:latin typeface="+mn-lt"/>
                <a:ea typeface="+mn-ea"/>
                <a:cs typeface="+mn-cs"/>
              </a:rPr>
              <a:t> (optional discussion of secondary </a:t>
            </a:r>
            <a:r>
              <a:rPr kumimoji="0" lang="en-US" sz="3200" b="0" i="0" u="none" strike="noStrike" kern="1200" cap="none" spc="0" normalizeH="0" baseline="0" noProof="0" dirty="0" err="1" smtClean="0">
                <a:ln>
                  <a:noFill/>
                </a:ln>
                <a:solidFill>
                  <a:prstClr val="black"/>
                </a:solidFill>
                <a:effectLst/>
                <a:uLnTx/>
                <a:uFillTx/>
                <a:latin typeface="+mn-lt"/>
                <a:ea typeface="+mn-ea"/>
                <a:cs typeface="+mn-cs"/>
              </a:rPr>
              <a:t>colours</a:t>
            </a:r>
            <a:r>
              <a:rPr kumimoji="0" lang="en-US" sz="3200" b="0" i="0" u="none" strike="noStrike" kern="1200" cap="none" spc="0" normalizeH="0" baseline="0" noProof="0" dirty="0" smtClean="0">
                <a:ln>
                  <a:noFill/>
                </a:ln>
                <a:solidFill>
                  <a:prstClr val="black"/>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Vocabulary for the word, Tone.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Question Prompts on Page.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Drawing Prompts on Page.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Test on verses</a:t>
            </a: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46</a:t>
            </a:fld>
            <a:endParaRPr lang="en-US"/>
          </a:p>
        </p:txBody>
      </p:sp>
    </p:spTree>
    <p:extLst>
      <p:ext uri="{BB962C8B-B14F-4D97-AF65-F5344CB8AC3E}">
        <p14:creationId xmlns:p14="http://schemas.microsoft.com/office/powerpoint/2010/main" val="19211018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Lesson Plan for</a:t>
            </a:r>
            <a:r>
              <a:rPr lang="en-US" baseline="0" dirty="0" smtClean="0"/>
              <a:t> </a:t>
            </a:r>
            <a:r>
              <a:rPr lang="en-US" dirty="0" smtClean="0"/>
              <a:t>Page 16</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Memorize Psalm 145:10</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Drawing Prompts on page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Review vocabulary; Spectrum, Hue, </a:t>
            </a:r>
            <a:r>
              <a:rPr kumimoji="0" lang="en-US" sz="32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3200" b="0" i="0" u="none" strike="noStrike" kern="1200" cap="none" spc="0" normalizeH="0" baseline="0" noProof="0" dirty="0" smtClean="0">
                <a:ln>
                  <a:noFill/>
                </a:ln>
                <a:solidFill>
                  <a:prstClr val="black"/>
                </a:solidFill>
                <a:effectLst/>
                <a:uLnTx/>
                <a:uFillTx/>
                <a:latin typeface="+mn-lt"/>
                <a:ea typeface="+mn-ea"/>
                <a:cs typeface="+mn-cs"/>
              </a:rPr>
              <a:t> and Tone.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dirty="0" smtClean="0"/>
              <a:t>Write in online journal about what you have learned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49</a:t>
            </a:fld>
            <a:endParaRPr lang="en-US"/>
          </a:p>
        </p:txBody>
      </p:sp>
    </p:spTree>
    <p:extLst>
      <p:ext uri="{BB962C8B-B14F-4D97-AF65-F5344CB8AC3E}">
        <p14:creationId xmlns:p14="http://schemas.microsoft.com/office/powerpoint/2010/main" val="3282239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4400" b="0" i="0" u="none" strike="noStrike" kern="1200" cap="none" spc="0" normalizeH="0" baseline="0" noProof="0" dirty="0" smtClean="0">
                <a:ln>
                  <a:noFill/>
                </a:ln>
                <a:solidFill>
                  <a:prstClr val="black"/>
                </a:solidFill>
                <a:effectLst/>
                <a:uLnTx/>
                <a:uFillTx/>
                <a:latin typeface="+mn-lt"/>
                <a:ea typeface="+mj-ea"/>
                <a:cs typeface="+mj-cs"/>
              </a:rPr>
              <a:t>Lesson Plan for Page 17</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Questions: How is the sky similar to the prism we used earlier? Use this to explain the text on the page concerning how we see </a:t>
            </a:r>
            <a:r>
              <a:rPr kumimoji="0" lang="en-US" sz="3200" b="0" i="0" u="none" strike="noStrike" kern="1200" cap="none" spc="0" normalizeH="0" baseline="0" noProof="0" dirty="0" err="1" smtClean="0">
                <a:ln>
                  <a:noFill/>
                </a:ln>
                <a:solidFill>
                  <a:prstClr val="black"/>
                </a:solidFill>
                <a:effectLst/>
                <a:uLnTx/>
                <a:uFillTx/>
                <a:latin typeface="+mn-lt"/>
                <a:ea typeface="+mn-ea"/>
                <a:cs typeface="+mn-cs"/>
              </a:rPr>
              <a:t>colour</a:t>
            </a:r>
            <a:r>
              <a:rPr kumimoji="0" lang="en-US" sz="3200" b="0" i="0" u="none" strike="noStrike" kern="1200" cap="none" spc="0" normalizeH="0" baseline="0" noProof="0" dirty="0" smtClean="0">
                <a:ln>
                  <a:noFill/>
                </a:ln>
                <a:solidFill>
                  <a:prstClr val="black"/>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Learn new verse, Genesis 1:6-1:7</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Review Psalm 145:10</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Draw an image using all concepts taught.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Discuss in class vocabulary concepts and how they relate to the image on the page, and to the images drawn by the students.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Write in online journal about what you have learned</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51</a:t>
            </a:fld>
            <a:endParaRPr lang="en-US"/>
          </a:p>
        </p:txBody>
      </p:sp>
    </p:spTree>
    <p:extLst>
      <p:ext uri="{BB962C8B-B14F-4D97-AF65-F5344CB8AC3E}">
        <p14:creationId xmlns:p14="http://schemas.microsoft.com/office/powerpoint/2010/main" val="3903405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Questions: Why did the artist choose this photograph for this page?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Discuss the meaning of the text on the page.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Review Genesis 1:6-1:7 and Psalm 145:10, Discuss verse meaning.</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Test on new vocabulary</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Draw an image using all concepts taught.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Discuss in class vocabulary concepts and how they relate to the image drawn.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smtClean="0">
                <a:ln>
                  <a:noFill/>
                </a:ln>
                <a:solidFill>
                  <a:prstClr val="black"/>
                </a:solidFill>
                <a:effectLst/>
                <a:uLnTx/>
                <a:uFillTx/>
                <a:latin typeface="+mn-lt"/>
                <a:ea typeface="+mn-ea"/>
                <a:cs typeface="+mn-cs"/>
              </a:rPr>
              <a:t>Write in online journal about what you have learned</a:t>
            </a: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53</a:t>
            </a:fld>
            <a:endParaRPr lang="en-US"/>
          </a:p>
        </p:txBody>
      </p:sp>
    </p:spTree>
    <p:extLst>
      <p:ext uri="{BB962C8B-B14F-4D97-AF65-F5344CB8AC3E}">
        <p14:creationId xmlns:p14="http://schemas.microsoft.com/office/powerpoint/2010/main" val="22458127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4400" b="0" i="0" u="none" strike="noStrike" kern="1200" cap="none" spc="0" normalizeH="0" baseline="0" noProof="0" dirty="0" smtClean="0">
                <a:ln>
                  <a:noFill/>
                </a:ln>
                <a:solidFill>
                  <a:prstClr val="black"/>
                </a:solidFill>
                <a:effectLst/>
                <a:uLnTx/>
                <a:uFillTx/>
                <a:latin typeface="+mn-lt"/>
                <a:ea typeface="+mj-ea"/>
                <a:cs typeface="+mj-cs"/>
              </a:rPr>
              <a:t>Lesson Plan for Page 18</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Questions: Why did the artist choose this photograph for this page?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Discuss the meaning of the text on the page.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Review Genesis 1:6-1:7 and Psalm 145:10, Discuss verse meaning.</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Test on new vocabulary</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Draw an image using all concepts taught.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smtClean="0">
                <a:ln>
                  <a:noFill/>
                </a:ln>
                <a:solidFill>
                  <a:prstClr val="black"/>
                </a:solidFill>
                <a:effectLst/>
                <a:uLnTx/>
                <a:uFillTx/>
                <a:latin typeface="+mn-lt"/>
                <a:ea typeface="+mn-ea"/>
                <a:cs typeface="+mn-cs"/>
              </a:rPr>
              <a:t>Discuss in class vocabulary concepts and how they relate to the image drawn.</a:t>
            </a: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54</a:t>
            </a:fld>
            <a:endParaRPr lang="en-US"/>
          </a:p>
        </p:txBody>
      </p:sp>
    </p:spTree>
    <p:extLst>
      <p:ext uri="{BB962C8B-B14F-4D97-AF65-F5344CB8AC3E}">
        <p14:creationId xmlns:p14="http://schemas.microsoft.com/office/powerpoint/2010/main" val="31066217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4400" b="0" i="0" u="none" strike="noStrike" kern="1200" cap="none" spc="0" normalizeH="0" baseline="0" noProof="0" dirty="0" smtClean="0">
                <a:ln>
                  <a:noFill/>
                </a:ln>
                <a:solidFill>
                  <a:prstClr val="black"/>
                </a:solidFill>
                <a:effectLst/>
                <a:uLnTx/>
                <a:uFillTx/>
                <a:latin typeface="+mn-lt"/>
                <a:ea typeface="+mj-ea"/>
                <a:cs typeface="+mj-cs"/>
              </a:rPr>
              <a:t>Lesson Plan for Page 19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Go over vocabulary test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Test on verses Genesis 1:6-1:7 and Psalm 145:10</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Start on final picture book project.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dirty="0" smtClean="0"/>
              <a:t>Write in online journal possible accompanying text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C272806-7B44-423F-8F82-FEABC8B55A1A}" type="slidenum">
              <a:rPr lang="en-US" smtClean="0"/>
              <a:t>55</a:t>
            </a:fld>
            <a:endParaRPr lang="en-US"/>
          </a:p>
        </p:txBody>
      </p:sp>
    </p:spTree>
    <p:extLst>
      <p:ext uri="{BB962C8B-B14F-4D97-AF65-F5344CB8AC3E}">
        <p14:creationId xmlns:p14="http://schemas.microsoft.com/office/powerpoint/2010/main" val="11991761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Lesson Plan for Page 20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Go over test on verses.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Questions: Why did the artist choose this photograph for this page?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Discuss the meaning of the text on the page.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Memorize Verse 2 Corinthians 4:6</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Review all vocabulary</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Review all verses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smtClean="0">
                <a:ln>
                  <a:noFill/>
                </a:ln>
                <a:solidFill>
                  <a:prstClr val="black"/>
                </a:solidFill>
                <a:effectLst/>
                <a:uLnTx/>
                <a:uFillTx/>
                <a:latin typeface="+mn-lt"/>
                <a:ea typeface="+mn-ea"/>
                <a:cs typeface="+mn-cs"/>
              </a:rPr>
              <a:t>Continue </a:t>
            </a:r>
            <a:r>
              <a:rPr kumimoji="0" lang="en-US" sz="3200" b="0" i="0" u="none" strike="noStrike" kern="1200" cap="none" spc="0" normalizeH="0" baseline="0" noProof="0" dirty="0" smtClean="0">
                <a:ln>
                  <a:noFill/>
                </a:ln>
                <a:solidFill>
                  <a:prstClr val="black"/>
                </a:solidFill>
                <a:effectLst/>
                <a:uLnTx/>
                <a:uFillTx/>
                <a:latin typeface="+mn-lt"/>
                <a:ea typeface="+mn-ea"/>
                <a:cs typeface="+mn-cs"/>
              </a:rPr>
              <a:t>working on final project to create a picture book about creation.</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smtClean="0">
                <a:ln>
                  <a:noFill/>
                </a:ln>
                <a:solidFill>
                  <a:prstClr val="black"/>
                </a:solidFill>
                <a:effectLst/>
                <a:uLnTx/>
                <a:uFillTx/>
                <a:latin typeface="+mn-lt"/>
                <a:ea typeface="+mj-ea"/>
                <a:cs typeface="+mj-cs"/>
              </a:rPr>
              <a:t>Finals </a:t>
            </a:r>
            <a:endParaRPr kumimoji="0" lang="en-US" sz="32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Final test on all verses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Bonus question on 2 Corinthians 4:6</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Final test on all vocabulary</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Final project: Create a picture book about creation</a:t>
            </a:r>
          </a:p>
          <a:p>
            <a:r>
              <a:rPr lang="en-US" dirty="0" smtClean="0"/>
              <a:t>Resources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solidFill>
                <a:effectLst/>
                <a:uLnTx/>
                <a:uFillTx/>
                <a:latin typeface="+mn-lt"/>
                <a:ea typeface="+mn-ea"/>
                <a:cs typeface="+mn-cs"/>
              </a:rPr>
              <a:t>Briggs, D. C., Diaz-</a:t>
            </a:r>
            <a:r>
              <a:rPr kumimoji="0" lang="en-US" sz="2000" b="0" i="0" u="none" strike="noStrike" kern="1200" cap="none" spc="0" normalizeH="0" baseline="0" noProof="0" dirty="0" err="1" smtClean="0">
                <a:ln>
                  <a:noFill/>
                </a:ln>
                <a:solidFill>
                  <a:prstClr val="black"/>
                </a:solidFill>
                <a:effectLst/>
                <a:uLnTx/>
                <a:uFillTx/>
                <a:latin typeface="+mn-lt"/>
                <a:ea typeface="+mn-ea"/>
                <a:cs typeface="+mn-cs"/>
              </a:rPr>
              <a:t>Bilello</a:t>
            </a:r>
            <a:r>
              <a:rPr kumimoji="0" lang="en-US" sz="2000" b="0" i="0" u="none" strike="noStrike" kern="1200" cap="none" spc="0" normalizeH="0" baseline="0" noProof="0" dirty="0" smtClean="0">
                <a:ln>
                  <a:noFill/>
                </a:ln>
                <a:solidFill>
                  <a:prstClr val="black"/>
                </a:solidFill>
                <a:effectLst/>
                <a:uLnTx/>
                <a:uFillTx/>
                <a:latin typeface="+mn-lt"/>
                <a:ea typeface="+mn-ea"/>
                <a:cs typeface="+mn-cs"/>
              </a:rPr>
              <a:t>, E., Peck, F., </a:t>
            </a:r>
            <a:r>
              <a:rPr kumimoji="0" lang="en-US" sz="2000" b="0" i="0" u="none" strike="noStrike" kern="1200" cap="none" spc="0" normalizeH="0" baseline="0" noProof="0" dirty="0" err="1" smtClean="0">
                <a:ln>
                  <a:noFill/>
                </a:ln>
                <a:solidFill>
                  <a:prstClr val="black"/>
                </a:solidFill>
                <a:effectLst/>
                <a:uLnTx/>
                <a:uFillTx/>
                <a:latin typeface="+mn-lt"/>
                <a:ea typeface="+mn-ea"/>
                <a:cs typeface="+mn-cs"/>
              </a:rPr>
              <a:t>Alzen</a:t>
            </a:r>
            <a:r>
              <a:rPr kumimoji="0" lang="en-US" sz="2000" b="0" i="0" u="none" strike="noStrike" kern="1200" cap="none" spc="0" normalizeH="0" baseline="0" noProof="0" dirty="0" smtClean="0">
                <a:ln>
                  <a:noFill/>
                </a:ln>
                <a:solidFill>
                  <a:prstClr val="black"/>
                </a:solidFill>
                <a:effectLst/>
                <a:uLnTx/>
                <a:uFillTx/>
                <a:latin typeface="+mn-lt"/>
                <a:ea typeface="+mn-ea"/>
                <a:cs typeface="+mn-cs"/>
              </a:rPr>
              <a:t>, J., </a:t>
            </a:r>
            <a:r>
              <a:rPr kumimoji="0" lang="en-US" sz="2000" b="0" i="0" u="none" strike="noStrike" kern="1200" cap="none" spc="0" normalizeH="0" baseline="0" noProof="0" dirty="0" err="1" smtClean="0">
                <a:ln>
                  <a:noFill/>
                </a:ln>
                <a:solidFill>
                  <a:prstClr val="black"/>
                </a:solidFill>
                <a:effectLst/>
                <a:uLnTx/>
                <a:uFillTx/>
                <a:latin typeface="+mn-lt"/>
                <a:ea typeface="+mn-ea"/>
                <a:cs typeface="+mn-cs"/>
              </a:rPr>
              <a:t>Chattergoon</a:t>
            </a:r>
            <a:r>
              <a:rPr kumimoji="0" lang="en-US" sz="2000" b="0" i="0" u="none" strike="noStrike" kern="1200" cap="none" spc="0" normalizeH="0" baseline="0" noProof="0" dirty="0" smtClean="0">
                <a:ln>
                  <a:noFill/>
                </a:ln>
                <a:solidFill>
                  <a:prstClr val="black"/>
                </a:solidFill>
                <a:effectLst/>
                <a:uLnTx/>
                <a:uFillTx/>
                <a:latin typeface="+mn-lt"/>
                <a:ea typeface="+mn-ea"/>
                <a:cs typeface="+mn-cs"/>
              </a:rPr>
              <a:t>, R., Johnson, R., &amp; ... University of Colorado at Boulder, C. (. (2015). Using a Learning Progression Framework to Assess and Evaluate Student Growth. </a:t>
            </a:r>
            <a:r>
              <a:rPr kumimoji="0" lang="en-US" sz="2000" b="0" i="1" u="none" strike="noStrike" kern="1200" cap="none" spc="0" normalizeH="0" baseline="0" noProof="0" dirty="0" smtClean="0">
                <a:ln>
                  <a:noFill/>
                </a:ln>
                <a:solidFill>
                  <a:prstClr val="black"/>
                </a:solidFill>
                <a:effectLst/>
                <a:uLnTx/>
                <a:uFillTx/>
                <a:latin typeface="+mn-lt"/>
                <a:ea typeface="+mn-ea"/>
                <a:cs typeface="+mn-cs"/>
              </a:rPr>
              <a:t>National Center For The Improvement Of Educational Assessment</a:t>
            </a:r>
            <a:r>
              <a:rPr kumimoji="0" lang="en-US" sz="2000" b="0" i="0" u="none" strike="noStrike" kern="1200" cap="none" spc="0" normalizeH="0" baseline="0" noProof="0" dirty="0" smtClean="0">
                <a:ln>
                  <a:noFill/>
                </a:ln>
                <a:solidFill>
                  <a:prstClr val="black"/>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solidFill>
                <a:effectLst/>
                <a:uLnTx/>
                <a:uFillTx/>
                <a:latin typeface="+mn-lt"/>
                <a:ea typeface="+mn-ea"/>
                <a:cs typeface="+mn-cs"/>
              </a:rPr>
              <a:t>Hickey, D. d., Ingram-Goble, A. A., &amp; Jameson, E. M. (2009). Designing Assessments and Assessing Designs in Virtual Educational Environments. </a:t>
            </a:r>
            <a:r>
              <a:rPr kumimoji="0" lang="en-US" sz="2000" b="0" i="1" u="none" strike="noStrike" kern="1200" cap="none" spc="0" normalizeH="0" baseline="0" noProof="0" dirty="0" smtClean="0">
                <a:ln>
                  <a:noFill/>
                </a:ln>
                <a:solidFill>
                  <a:prstClr val="black"/>
                </a:solidFill>
                <a:effectLst/>
                <a:uLnTx/>
                <a:uFillTx/>
                <a:latin typeface="+mn-lt"/>
                <a:ea typeface="+mn-ea"/>
                <a:cs typeface="+mn-cs"/>
              </a:rPr>
              <a:t>Journal Of Science Education &amp; Technology</a:t>
            </a:r>
            <a:r>
              <a:rPr kumimoji="0" lang="en-US" sz="20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2000" b="0" i="1" u="none" strike="noStrike" kern="1200" cap="none" spc="0" normalizeH="0" baseline="0" noProof="0" dirty="0" smtClean="0">
                <a:ln>
                  <a:noFill/>
                </a:ln>
                <a:solidFill>
                  <a:prstClr val="black"/>
                </a:solidFill>
                <a:effectLst/>
                <a:uLnTx/>
                <a:uFillTx/>
                <a:latin typeface="+mn-lt"/>
                <a:ea typeface="+mn-ea"/>
                <a:cs typeface="+mn-cs"/>
              </a:rPr>
              <a:t>18</a:t>
            </a:r>
            <a:r>
              <a:rPr kumimoji="0" lang="en-US" sz="2000" b="0" i="0" u="none" strike="noStrike" kern="1200" cap="none" spc="0" normalizeH="0" baseline="0" noProof="0" dirty="0" smtClean="0">
                <a:ln>
                  <a:noFill/>
                </a:ln>
                <a:solidFill>
                  <a:prstClr val="black"/>
                </a:solidFill>
                <a:effectLst/>
                <a:uLnTx/>
                <a:uFillTx/>
                <a:latin typeface="+mn-lt"/>
                <a:ea typeface="+mn-ea"/>
                <a:cs typeface="+mn-cs"/>
              </a:rPr>
              <a:t>(2), 187-208. doi:10.1007/s10956-008-9143-1</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solidFill>
                <a:effectLst/>
                <a:uLnTx/>
                <a:uFillTx/>
                <a:latin typeface="+mn-lt"/>
                <a:ea typeface="+mn-ea"/>
                <a:cs typeface="+mn-cs"/>
                <a:hlinkClick r:id="rId3"/>
              </a:rPr>
              <a:t>https://www.oxforddictionaries.com/</a:t>
            </a:r>
            <a:endParaRPr kumimoji="0" lang="en-US" sz="20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smtClean="0">
                <a:ln>
                  <a:noFill/>
                </a:ln>
                <a:solidFill>
                  <a:prstClr val="black"/>
                </a:solidFill>
                <a:effectLst/>
                <a:uLnTx/>
                <a:uFillTx/>
                <a:latin typeface="+mn-lt"/>
                <a:ea typeface="+mn-ea"/>
                <a:cs typeface="+mn-cs"/>
              </a:rPr>
              <a:t>Metzer</a:t>
            </a:r>
            <a:r>
              <a:rPr kumimoji="0" lang="en-US" sz="2000" b="0" i="0" u="none" strike="noStrike" kern="1200" cap="none" spc="0" normalizeH="0" baseline="0" noProof="0" dirty="0" smtClean="0">
                <a:ln>
                  <a:noFill/>
                </a:ln>
                <a:solidFill>
                  <a:prstClr val="black"/>
                </a:solidFill>
                <a:effectLst/>
                <a:uLnTx/>
                <a:uFillTx/>
                <a:latin typeface="+mn-lt"/>
                <a:ea typeface="+mn-ea"/>
                <a:cs typeface="+mn-cs"/>
              </a:rPr>
              <a:t>, Phil, The Artists Illustrated </a:t>
            </a:r>
            <a:r>
              <a:rPr kumimoji="0" lang="en-US" sz="2000" b="0" i="0" u="none" strike="noStrike" kern="1200" cap="none" spc="0" normalizeH="0" baseline="0" noProof="0" dirty="0" err="1" smtClean="0">
                <a:ln>
                  <a:noFill/>
                </a:ln>
                <a:solidFill>
                  <a:prstClr val="black"/>
                </a:solidFill>
                <a:effectLst/>
                <a:uLnTx/>
                <a:uFillTx/>
                <a:latin typeface="+mn-lt"/>
                <a:ea typeface="+mn-ea"/>
                <a:cs typeface="+mn-cs"/>
              </a:rPr>
              <a:t>Encylopedia</a:t>
            </a:r>
            <a:r>
              <a:rPr kumimoji="0" lang="en-US" sz="2000" b="0" i="0" u="none" strike="noStrike" kern="1200" cap="none" spc="0" normalizeH="0" baseline="0" noProof="0" dirty="0" smtClean="0">
                <a:ln>
                  <a:noFill/>
                </a:ln>
                <a:solidFill>
                  <a:prstClr val="black"/>
                </a:solidFill>
                <a:effectLst/>
                <a:uLnTx/>
                <a:uFillTx/>
                <a:latin typeface="+mn-lt"/>
                <a:ea typeface="+mn-ea"/>
                <a:cs typeface="+mn-cs"/>
              </a:rPr>
              <a:t>,  North Light Books, 2001</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solidFill>
                <a:effectLst/>
                <a:uLnTx/>
                <a:uFillTx/>
                <a:latin typeface="+mn-lt"/>
                <a:ea typeface="+mn-ea"/>
                <a:cs typeface="+mn-cs"/>
              </a:rPr>
              <a:t>Wiggins, G., &amp; </a:t>
            </a:r>
            <a:r>
              <a:rPr kumimoji="0" lang="en-US" sz="2000" b="0" i="0" u="none" strike="noStrike" kern="1200" cap="none" spc="0" normalizeH="0" baseline="0" noProof="0" dirty="0" err="1" smtClean="0">
                <a:ln>
                  <a:noFill/>
                </a:ln>
                <a:solidFill>
                  <a:prstClr val="black"/>
                </a:solidFill>
                <a:effectLst/>
                <a:uLnTx/>
                <a:uFillTx/>
                <a:latin typeface="+mn-lt"/>
                <a:ea typeface="+mn-ea"/>
                <a:cs typeface="+mn-cs"/>
              </a:rPr>
              <a:t>McTighe</a:t>
            </a:r>
            <a:r>
              <a:rPr kumimoji="0" lang="en-US" sz="2000" b="0" i="0" u="none" strike="noStrike" kern="1200" cap="none" spc="0" normalizeH="0" baseline="0" noProof="0" dirty="0" smtClean="0">
                <a:ln>
                  <a:noFill/>
                </a:ln>
                <a:solidFill>
                  <a:prstClr val="black"/>
                </a:solidFill>
                <a:effectLst/>
                <a:uLnTx/>
                <a:uFillTx/>
                <a:latin typeface="+mn-lt"/>
                <a:ea typeface="+mn-ea"/>
                <a:cs typeface="+mn-cs"/>
              </a:rPr>
              <a:t>, J. (2005). Understanding by Design (Expanded ). Alexandria, US: Association for Supervision &amp; Curriculum Development (ASCD). Retrieved from </a:t>
            </a:r>
            <a:r>
              <a:rPr kumimoji="0" lang="en-US" sz="2000" b="0" i="0" u="sng" strike="noStrike" kern="1200" cap="none" spc="0" normalizeH="0" baseline="0" noProof="0" dirty="0" smtClean="0">
                <a:ln>
                  <a:noFill/>
                </a:ln>
                <a:solidFill>
                  <a:prstClr val="black"/>
                </a:solidFill>
                <a:effectLst/>
                <a:uLnTx/>
                <a:uFillTx/>
                <a:latin typeface="+mn-lt"/>
                <a:ea typeface="+mn-ea"/>
                <a:cs typeface="+mn-cs"/>
                <a:hlinkClick r:id="rId4"/>
              </a:rPr>
              <a:t>http://www.ebrary.com.library.esc.edu</a:t>
            </a:r>
            <a:endParaRPr kumimoji="0" lang="en-US" sz="20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smtClean="0"/>
          </a:p>
        </p:txBody>
      </p:sp>
      <p:sp>
        <p:nvSpPr>
          <p:cNvPr id="4" name="Slide Number Placeholder 3"/>
          <p:cNvSpPr>
            <a:spLocks noGrp="1"/>
          </p:cNvSpPr>
          <p:nvPr>
            <p:ph type="sldNum" sz="quarter" idx="10"/>
          </p:nvPr>
        </p:nvSpPr>
        <p:spPr/>
        <p:txBody>
          <a:bodyPr/>
          <a:lstStyle/>
          <a:p>
            <a:fld id="{5C272806-7B44-423F-8F82-FEABC8B55A1A}" type="slidenum">
              <a:rPr lang="en-US" smtClean="0"/>
              <a:t>57</a:t>
            </a:fld>
            <a:endParaRPr lang="en-US"/>
          </a:p>
        </p:txBody>
      </p:sp>
    </p:spTree>
    <p:extLst>
      <p:ext uri="{BB962C8B-B14F-4D97-AF65-F5344CB8AC3E}">
        <p14:creationId xmlns:p14="http://schemas.microsoft.com/office/powerpoint/2010/main" val="2874036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4F0FF4-7A99-41F0-A486-0F969DCB6799}" type="datetimeFigureOut">
              <a:rPr lang="en-US" smtClean="0"/>
              <a:t>12/20/2016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9601CB-C2B8-497A-9F81-9D07B29B2841}" type="slidenum">
              <a:rPr lang="en-US" smtClean="0"/>
              <a:t>‹#›</a:t>
            </a:fld>
            <a:endParaRPr lang="en-US"/>
          </a:p>
        </p:txBody>
      </p:sp>
    </p:spTree>
    <p:extLst>
      <p:ext uri="{BB962C8B-B14F-4D97-AF65-F5344CB8AC3E}">
        <p14:creationId xmlns:p14="http://schemas.microsoft.com/office/powerpoint/2010/main" val="813804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4F0FF4-7A99-41F0-A486-0F969DCB6799}" type="datetimeFigureOut">
              <a:rPr lang="en-US" smtClean="0"/>
              <a:t>12/20/2016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9601CB-C2B8-497A-9F81-9D07B29B2841}" type="slidenum">
              <a:rPr lang="en-US" smtClean="0"/>
              <a:t>‹#›</a:t>
            </a:fld>
            <a:endParaRPr lang="en-US"/>
          </a:p>
        </p:txBody>
      </p:sp>
    </p:spTree>
    <p:extLst>
      <p:ext uri="{BB962C8B-B14F-4D97-AF65-F5344CB8AC3E}">
        <p14:creationId xmlns:p14="http://schemas.microsoft.com/office/powerpoint/2010/main" val="1742681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4F0FF4-7A99-41F0-A486-0F969DCB6799}" type="datetimeFigureOut">
              <a:rPr lang="en-US" smtClean="0"/>
              <a:t>12/20/2016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9601CB-C2B8-497A-9F81-9D07B29B2841}" type="slidenum">
              <a:rPr lang="en-US" smtClean="0"/>
              <a:t>‹#›</a:t>
            </a:fld>
            <a:endParaRPr lang="en-US"/>
          </a:p>
        </p:txBody>
      </p:sp>
    </p:spTree>
    <p:extLst>
      <p:ext uri="{BB962C8B-B14F-4D97-AF65-F5344CB8AC3E}">
        <p14:creationId xmlns:p14="http://schemas.microsoft.com/office/powerpoint/2010/main" val="571904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4F0FF4-7A99-41F0-A486-0F969DCB6799}" type="datetimeFigureOut">
              <a:rPr lang="en-US" smtClean="0"/>
              <a:t>12/20/2016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9601CB-C2B8-497A-9F81-9D07B29B2841}" type="slidenum">
              <a:rPr lang="en-US" smtClean="0"/>
              <a:t>‹#›</a:t>
            </a:fld>
            <a:endParaRPr lang="en-US"/>
          </a:p>
        </p:txBody>
      </p:sp>
    </p:spTree>
    <p:extLst>
      <p:ext uri="{BB962C8B-B14F-4D97-AF65-F5344CB8AC3E}">
        <p14:creationId xmlns:p14="http://schemas.microsoft.com/office/powerpoint/2010/main" val="3756326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4F0FF4-7A99-41F0-A486-0F969DCB6799}" type="datetimeFigureOut">
              <a:rPr lang="en-US" smtClean="0"/>
              <a:t>12/20/2016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9601CB-C2B8-497A-9F81-9D07B29B2841}" type="slidenum">
              <a:rPr lang="en-US" smtClean="0"/>
              <a:t>‹#›</a:t>
            </a:fld>
            <a:endParaRPr lang="en-US"/>
          </a:p>
        </p:txBody>
      </p:sp>
    </p:spTree>
    <p:extLst>
      <p:ext uri="{BB962C8B-B14F-4D97-AF65-F5344CB8AC3E}">
        <p14:creationId xmlns:p14="http://schemas.microsoft.com/office/powerpoint/2010/main" val="194457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4F0FF4-7A99-41F0-A486-0F969DCB6799}" type="datetimeFigureOut">
              <a:rPr lang="en-US" smtClean="0"/>
              <a:t>12/20/2016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9601CB-C2B8-497A-9F81-9D07B29B2841}" type="slidenum">
              <a:rPr lang="en-US" smtClean="0"/>
              <a:t>‹#›</a:t>
            </a:fld>
            <a:endParaRPr lang="en-US"/>
          </a:p>
        </p:txBody>
      </p:sp>
    </p:spTree>
    <p:extLst>
      <p:ext uri="{BB962C8B-B14F-4D97-AF65-F5344CB8AC3E}">
        <p14:creationId xmlns:p14="http://schemas.microsoft.com/office/powerpoint/2010/main" val="2025566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4F0FF4-7A99-41F0-A486-0F969DCB6799}" type="datetimeFigureOut">
              <a:rPr lang="en-US" smtClean="0"/>
              <a:t>12/20/2016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9601CB-C2B8-497A-9F81-9D07B29B2841}" type="slidenum">
              <a:rPr lang="en-US" smtClean="0"/>
              <a:t>‹#›</a:t>
            </a:fld>
            <a:endParaRPr lang="en-US"/>
          </a:p>
        </p:txBody>
      </p:sp>
    </p:spTree>
    <p:extLst>
      <p:ext uri="{BB962C8B-B14F-4D97-AF65-F5344CB8AC3E}">
        <p14:creationId xmlns:p14="http://schemas.microsoft.com/office/powerpoint/2010/main" val="3643200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4F0FF4-7A99-41F0-A486-0F969DCB6799}" type="datetimeFigureOut">
              <a:rPr lang="en-US" smtClean="0"/>
              <a:t>12/20/2016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9601CB-C2B8-497A-9F81-9D07B29B2841}" type="slidenum">
              <a:rPr lang="en-US" smtClean="0"/>
              <a:t>‹#›</a:t>
            </a:fld>
            <a:endParaRPr lang="en-US"/>
          </a:p>
        </p:txBody>
      </p:sp>
    </p:spTree>
    <p:extLst>
      <p:ext uri="{BB962C8B-B14F-4D97-AF65-F5344CB8AC3E}">
        <p14:creationId xmlns:p14="http://schemas.microsoft.com/office/powerpoint/2010/main" val="3116981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4F0FF4-7A99-41F0-A486-0F969DCB6799}" type="datetimeFigureOut">
              <a:rPr lang="en-US" smtClean="0"/>
              <a:t>12/20/2016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9601CB-C2B8-497A-9F81-9D07B29B2841}" type="slidenum">
              <a:rPr lang="en-US" smtClean="0"/>
              <a:t>‹#›</a:t>
            </a:fld>
            <a:endParaRPr lang="en-US"/>
          </a:p>
        </p:txBody>
      </p:sp>
    </p:spTree>
    <p:extLst>
      <p:ext uri="{BB962C8B-B14F-4D97-AF65-F5344CB8AC3E}">
        <p14:creationId xmlns:p14="http://schemas.microsoft.com/office/powerpoint/2010/main" val="3535915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4F0FF4-7A99-41F0-A486-0F969DCB6799}" type="datetimeFigureOut">
              <a:rPr lang="en-US" smtClean="0"/>
              <a:t>12/20/2016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9601CB-C2B8-497A-9F81-9D07B29B2841}" type="slidenum">
              <a:rPr lang="en-US" smtClean="0"/>
              <a:t>‹#›</a:t>
            </a:fld>
            <a:endParaRPr lang="en-US"/>
          </a:p>
        </p:txBody>
      </p:sp>
    </p:spTree>
    <p:extLst>
      <p:ext uri="{BB962C8B-B14F-4D97-AF65-F5344CB8AC3E}">
        <p14:creationId xmlns:p14="http://schemas.microsoft.com/office/powerpoint/2010/main" val="1259429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4F0FF4-7A99-41F0-A486-0F969DCB6799}" type="datetimeFigureOut">
              <a:rPr lang="en-US" smtClean="0"/>
              <a:t>12/20/2016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9601CB-C2B8-497A-9F81-9D07B29B2841}" type="slidenum">
              <a:rPr lang="en-US" smtClean="0"/>
              <a:t>‹#›</a:t>
            </a:fld>
            <a:endParaRPr lang="en-US"/>
          </a:p>
        </p:txBody>
      </p:sp>
    </p:spTree>
    <p:extLst>
      <p:ext uri="{BB962C8B-B14F-4D97-AF65-F5344CB8AC3E}">
        <p14:creationId xmlns:p14="http://schemas.microsoft.com/office/powerpoint/2010/main" val="3963744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F0FF4-7A99-41F0-A486-0F969DCB6799}" type="datetimeFigureOut">
              <a:rPr lang="en-US" smtClean="0"/>
              <a:t>12/20/2016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9601CB-C2B8-497A-9F81-9D07B29B2841}" type="slidenum">
              <a:rPr lang="en-US" smtClean="0"/>
              <a:t>‹#›</a:t>
            </a:fld>
            <a:endParaRPr lang="en-US"/>
          </a:p>
        </p:txBody>
      </p:sp>
    </p:spTree>
    <p:extLst>
      <p:ext uri="{BB962C8B-B14F-4D97-AF65-F5344CB8AC3E}">
        <p14:creationId xmlns:p14="http://schemas.microsoft.com/office/powerpoint/2010/main" val="1292562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ebrary.com.library.esc.edu/" TargetMode="External"/><Relationship Id="rId2" Type="http://schemas.openxmlformats.org/officeDocument/2006/relationships/hyperlink" Target="https://www.oxforddictiona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God’s Little Storybook About Art/Creation</a:t>
            </a:r>
            <a:endParaRPr lang="en-US" dirty="0"/>
          </a:p>
        </p:txBody>
      </p:sp>
      <p:sp>
        <p:nvSpPr>
          <p:cNvPr id="3" name="Content Placeholder 2"/>
          <p:cNvSpPr>
            <a:spLocks noGrp="1"/>
          </p:cNvSpPr>
          <p:nvPr>
            <p:ph idx="1"/>
          </p:nvPr>
        </p:nvSpPr>
        <p:spPr/>
        <p:txBody>
          <a:bodyPr/>
          <a:lstStyle/>
          <a:p>
            <a:r>
              <a:rPr lang="en-US" dirty="0" smtClean="0"/>
              <a:t>This is a one month curriculum plan for art/vocabulary and scripture inspired by God’s Creation.</a:t>
            </a:r>
            <a:endParaRPr lang="en-US" dirty="0"/>
          </a:p>
        </p:txBody>
      </p:sp>
    </p:spTree>
    <p:extLst>
      <p:ext uri="{BB962C8B-B14F-4D97-AF65-F5344CB8AC3E}">
        <p14:creationId xmlns:p14="http://schemas.microsoft.com/office/powerpoint/2010/main" val="3727240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011"/>
            <a:ext cx="9144000" cy="6599977"/>
          </a:xfrm>
          <a:prstGeom prst="rect">
            <a:avLst/>
          </a:prstGeom>
        </p:spPr>
      </p:pic>
    </p:spTree>
    <p:extLst>
      <p:ext uri="{BB962C8B-B14F-4D97-AF65-F5344CB8AC3E}">
        <p14:creationId xmlns:p14="http://schemas.microsoft.com/office/powerpoint/2010/main" val="28275147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God’s little story book about Art/Creation</a:t>
            </a:r>
            <a:endParaRPr lang="en-US" dirty="0"/>
          </a:p>
        </p:txBody>
      </p:sp>
      <p:sp>
        <p:nvSpPr>
          <p:cNvPr id="3" name="Content Placeholder 2"/>
          <p:cNvSpPr>
            <a:spLocks noGrp="1"/>
          </p:cNvSpPr>
          <p:nvPr>
            <p:ph idx="1"/>
          </p:nvPr>
        </p:nvSpPr>
        <p:spPr>
          <a:xfrm>
            <a:off x="0" y="1371600"/>
            <a:ext cx="9144000" cy="5410200"/>
          </a:xfrm>
        </p:spPr>
        <p:txBody>
          <a:bodyPr>
            <a:normAutofit fontScale="62500" lnSpcReduction="20000"/>
          </a:bodyPr>
          <a:lstStyle/>
          <a:p>
            <a:r>
              <a:rPr lang="en-US" b="1" dirty="0"/>
              <a:t>creation definition:</a:t>
            </a:r>
          </a:p>
          <a:p>
            <a:r>
              <a:rPr lang="en-US" dirty="0"/>
              <a:t>noun: T</a:t>
            </a:r>
            <a:r>
              <a:rPr lang="en-US" dirty="0" smtClean="0"/>
              <a:t>he </a:t>
            </a:r>
            <a:r>
              <a:rPr lang="en-US" dirty="0"/>
              <a:t>action or process of bringing something into existence: "the creation of a coalition government" </a:t>
            </a:r>
            <a:r>
              <a:rPr lang="en-US" dirty="0" smtClean="0"/>
              <a:t>synonyms</a:t>
            </a:r>
            <a:r>
              <a:rPr lang="en-US" dirty="0"/>
              <a:t>: </a:t>
            </a:r>
            <a:r>
              <a:rPr lang="en-US" dirty="0" smtClean="0"/>
              <a:t>establishment</a:t>
            </a:r>
            <a:r>
              <a:rPr lang="en-US" dirty="0"/>
              <a:t>, formation, foundation, initiation, institution</a:t>
            </a:r>
            <a:r>
              <a:rPr lang="en-US" dirty="0" smtClean="0"/>
              <a:t>.</a:t>
            </a:r>
            <a:endParaRPr lang="en-US" dirty="0"/>
          </a:p>
          <a:p>
            <a:r>
              <a:rPr lang="en-US" dirty="0" smtClean="0"/>
              <a:t>A </a:t>
            </a:r>
            <a:r>
              <a:rPr lang="en-US" dirty="0"/>
              <a:t>thing that has been made or invented, especially something showing artistic talent: "she treats fictional creations as if they were real people" synonyms: work, work of art, production.</a:t>
            </a:r>
          </a:p>
          <a:p>
            <a:r>
              <a:rPr lang="en-US" dirty="0"/>
              <a:t>T</a:t>
            </a:r>
            <a:r>
              <a:rPr lang="en-US" dirty="0" smtClean="0"/>
              <a:t>he </a:t>
            </a:r>
            <a:r>
              <a:rPr lang="en-US" dirty="0"/>
              <a:t>bringing into of existence of the universe, especially when regarded as an act of God. </a:t>
            </a:r>
          </a:p>
          <a:p>
            <a:r>
              <a:rPr lang="en-US" dirty="0"/>
              <a:t>E</a:t>
            </a:r>
            <a:r>
              <a:rPr lang="en-US" dirty="0" smtClean="0"/>
              <a:t>verything </a:t>
            </a:r>
            <a:r>
              <a:rPr lang="en-US" dirty="0"/>
              <a:t>so created; the universe: "our alienation from the rest of Creation" synonyms: the world, the universe, the cosmos, the living world, the natural world nature, life, living things.</a:t>
            </a:r>
          </a:p>
          <a:p>
            <a:r>
              <a:rPr lang="en-US" b="1" dirty="0"/>
              <a:t>Art definition:</a:t>
            </a:r>
          </a:p>
          <a:p>
            <a:r>
              <a:rPr lang="en-US" dirty="0" smtClean="0"/>
              <a:t>Noun: The </a:t>
            </a:r>
            <a:r>
              <a:rPr lang="en-US" dirty="0"/>
              <a:t>expression or application of human creative skill and imagination, typically in a visual form such as painting or sculpture, producing works to be appreciated primarily for their beauty or emotional power: "the art of the Renaissance" synonyms: fine art, artwork</a:t>
            </a:r>
          </a:p>
          <a:p>
            <a:r>
              <a:rPr lang="en-US" dirty="0"/>
              <a:t>T</a:t>
            </a:r>
            <a:r>
              <a:rPr lang="en-US" dirty="0" smtClean="0"/>
              <a:t>he various branches of creative activity, such as painting, music, literature, and dance: "the visual arts" </a:t>
            </a:r>
            <a:endParaRPr lang="en-US" dirty="0"/>
          </a:p>
        </p:txBody>
      </p:sp>
    </p:spTree>
    <p:extLst>
      <p:ext uri="{BB962C8B-B14F-4D97-AF65-F5344CB8AC3E}">
        <p14:creationId xmlns:p14="http://schemas.microsoft.com/office/powerpoint/2010/main" val="2252066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Cover</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Questions: What form of art is on the cover? Possible answers: A photograph, a </a:t>
            </a:r>
            <a:r>
              <a:rPr lang="en-US" dirty="0"/>
              <a:t>p</a:t>
            </a:r>
            <a:r>
              <a:rPr lang="en-US" dirty="0" smtClean="0"/>
              <a:t>icture… The photograph is a digital color photo taken in fog and low light to give the impression of a black and white photo. Through the use of a computer, text and digital art was added.</a:t>
            </a:r>
          </a:p>
          <a:p>
            <a:r>
              <a:rPr lang="en-US" dirty="0" smtClean="0"/>
              <a:t>Review vocabulary and definitions, discuss concepts.</a:t>
            </a:r>
          </a:p>
          <a:p>
            <a:r>
              <a:rPr lang="en-US" dirty="0"/>
              <a:t>Optional discussion on image meaning. “Why did the author create this image?” “What does it mean?” “What is unique about this artwork</a:t>
            </a:r>
            <a:r>
              <a:rPr lang="en-US" dirty="0" smtClean="0"/>
              <a:t>?”</a:t>
            </a:r>
          </a:p>
          <a:p>
            <a:r>
              <a:rPr lang="en-US" dirty="0" smtClean="0"/>
              <a:t>Free </a:t>
            </a:r>
            <a:r>
              <a:rPr lang="en-US" dirty="0" smtClean="0"/>
              <a:t>Draw, discuss drawing meaning</a:t>
            </a:r>
          </a:p>
          <a:p>
            <a:r>
              <a:rPr lang="en-US" dirty="0" smtClean="0"/>
              <a:t>Write in online journal about what you have learned</a:t>
            </a:r>
            <a:endParaRPr lang="en-US" dirty="0"/>
          </a:p>
        </p:txBody>
      </p:sp>
    </p:spTree>
    <p:extLst>
      <p:ext uri="{BB962C8B-B14F-4D97-AF65-F5344CB8AC3E}">
        <p14:creationId xmlns:p14="http://schemas.microsoft.com/office/powerpoint/2010/main" val="22771204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471" y="15804"/>
            <a:ext cx="9134529" cy="6842196"/>
          </a:xfrm>
        </p:spPr>
      </p:pic>
    </p:spTree>
    <p:extLst>
      <p:ext uri="{BB962C8B-B14F-4D97-AF65-F5344CB8AC3E}">
        <p14:creationId xmlns:p14="http://schemas.microsoft.com/office/powerpoint/2010/main" val="5700590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Authors Page</a:t>
            </a:r>
            <a:endParaRPr lang="en-US" dirty="0"/>
          </a:p>
        </p:txBody>
      </p:sp>
      <p:sp>
        <p:nvSpPr>
          <p:cNvPr id="3" name="Content Placeholder 2"/>
          <p:cNvSpPr>
            <a:spLocks noGrp="1"/>
          </p:cNvSpPr>
          <p:nvPr>
            <p:ph idx="1"/>
          </p:nvPr>
        </p:nvSpPr>
        <p:spPr/>
        <p:txBody>
          <a:bodyPr>
            <a:normAutofit fontScale="92500" lnSpcReduction="10000"/>
          </a:bodyPr>
          <a:lstStyle/>
          <a:p>
            <a:r>
              <a:rPr lang="en-US" dirty="0"/>
              <a:t>John </a:t>
            </a:r>
            <a:r>
              <a:rPr lang="en-US" dirty="0" smtClean="0"/>
              <a:t>3:16</a:t>
            </a:r>
          </a:p>
          <a:p>
            <a:r>
              <a:rPr lang="en-US" b="1" dirty="0" smtClean="0"/>
              <a:t>digital art </a:t>
            </a:r>
            <a:r>
              <a:rPr lang="en-US" b="1" dirty="0"/>
              <a:t>d</a:t>
            </a:r>
            <a:r>
              <a:rPr lang="en-US" b="1" dirty="0" smtClean="0"/>
              <a:t>efinition: </a:t>
            </a:r>
          </a:p>
          <a:p>
            <a:r>
              <a:rPr lang="en-US" dirty="0" smtClean="0"/>
              <a:t>Noun: Art created or modified using a computer or other digital medium</a:t>
            </a:r>
            <a:r>
              <a:rPr lang="en-US" dirty="0" smtClean="0"/>
              <a:t>.</a:t>
            </a:r>
          </a:p>
          <a:p>
            <a:r>
              <a:rPr lang="en-US" dirty="0" smtClean="0"/>
              <a:t>About the Author</a:t>
            </a:r>
          </a:p>
          <a:p>
            <a:r>
              <a:rPr lang="en-US" dirty="0" err="1" smtClean="0"/>
              <a:t>Salie</a:t>
            </a:r>
            <a:r>
              <a:rPr lang="en-US" dirty="0" smtClean="0"/>
              <a:t> Davis has a BA in Creative Marketing and Media Communications. She has been an Artist since Birth and has experience as an art teacher designing and implementing Christian curriculum.</a:t>
            </a:r>
            <a:endParaRPr lang="en-US" dirty="0" smtClean="0"/>
          </a:p>
        </p:txBody>
      </p:sp>
    </p:spTree>
    <p:extLst>
      <p:ext uri="{BB962C8B-B14F-4D97-AF65-F5344CB8AC3E}">
        <p14:creationId xmlns:p14="http://schemas.microsoft.com/office/powerpoint/2010/main" val="19349879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Authors </a:t>
            </a:r>
            <a:r>
              <a:rPr lang="en-US" dirty="0" smtClean="0"/>
              <a:t>Page</a:t>
            </a:r>
            <a:endParaRPr lang="en-US" dirty="0"/>
          </a:p>
        </p:txBody>
      </p:sp>
      <p:sp>
        <p:nvSpPr>
          <p:cNvPr id="3" name="Content Placeholder 2"/>
          <p:cNvSpPr>
            <a:spLocks noGrp="1"/>
          </p:cNvSpPr>
          <p:nvPr>
            <p:ph idx="1"/>
          </p:nvPr>
        </p:nvSpPr>
        <p:spPr/>
        <p:txBody>
          <a:bodyPr>
            <a:normAutofit fontScale="92500" lnSpcReduction="20000"/>
          </a:bodyPr>
          <a:lstStyle/>
          <a:p>
            <a:r>
              <a:rPr lang="en-US" sz="2600" dirty="0" smtClean="0"/>
              <a:t>Questions: What form of art is on this page? Possible Answers: A weather vein, A picture, A photograph. This Image was created using a computer, photographs and digital art drawing. </a:t>
            </a:r>
          </a:p>
          <a:p>
            <a:r>
              <a:rPr lang="en-US" sz="2600" dirty="0" smtClean="0"/>
              <a:t>Verse memorization: John 3:16 (any version)</a:t>
            </a:r>
          </a:p>
          <a:p>
            <a:r>
              <a:rPr lang="en-US" sz="2600" dirty="0" smtClean="0"/>
              <a:t>Optional discussion on verse meaning and different verse variations</a:t>
            </a:r>
          </a:p>
          <a:p>
            <a:r>
              <a:rPr lang="en-US" sz="2600" dirty="0" smtClean="0"/>
              <a:t>Optional discussion on image meaning. “Why did the author create this image?” “What does it mean?” “What is unique about this artwork?”</a:t>
            </a:r>
          </a:p>
          <a:p>
            <a:pPr marL="342900" lvl="1" indent="-342900">
              <a:buFont typeface="Arial" panose="020B0604020202020204" pitchFamily="34" charset="0"/>
              <a:buChar char="•"/>
            </a:pPr>
            <a:r>
              <a:rPr lang="en-US" sz="2600" dirty="0"/>
              <a:t>Review vocabulary and definitions, discuss concepts</a:t>
            </a:r>
            <a:r>
              <a:rPr lang="en-US" sz="2600" dirty="0" smtClean="0"/>
              <a:t>.</a:t>
            </a:r>
          </a:p>
          <a:p>
            <a:pPr marL="342900" lvl="1" indent="-342900">
              <a:buFont typeface="Arial" panose="020B0604020202020204" pitchFamily="34" charset="0"/>
              <a:buChar char="•"/>
            </a:pPr>
            <a:r>
              <a:rPr lang="en-US" sz="2600" dirty="0" smtClean="0"/>
              <a:t>Free </a:t>
            </a:r>
            <a:r>
              <a:rPr lang="en-US" sz="2600" dirty="0" smtClean="0"/>
              <a:t>Draw, discuss meaning behind drawing</a:t>
            </a:r>
          </a:p>
          <a:p>
            <a:pPr marL="342900" lvl="1" indent="-342900">
              <a:buFont typeface="Arial" panose="020B0604020202020204" pitchFamily="34" charset="0"/>
              <a:buChar char="•"/>
            </a:pPr>
            <a:r>
              <a:rPr lang="en-US" sz="2400" dirty="0"/>
              <a:t>Write in online journal about what you have learned</a:t>
            </a:r>
          </a:p>
          <a:p>
            <a:pPr marL="342900" lvl="1" indent="-342900">
              <a:buFont typeface="Arial" panose="020B0604020202020204" pitchFamily="34" charset="0"/>
              <a:buChar char="•"/>
            </a:pPr>
            <a:endParaRPr lang="en-US" sz="2600" dirty="0"/>
          </a:p>
        </p:txBody>
      </p:sp>
    </p:spTree>
    <p:extLst>
      <p:ext uri="{BB962C8B-B14F-4D97-AF65-F5344CB8AC3E}">
        <p14:creationId xmlns:p14="http://schemas.microsoft.com/office/powerpoint/2010/main" val="32269471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389" y="0"/>
            <a:ext cx="9158389" cy="6858000"/>
          </a:xfrm>
        </p:spPr>
      </p:pic>
    </p:spTree>
    <p:extLst>
      <p:ext uri="{BB962C8B-B14F-4D97-AF65-F5344CB8AC3E}">
        <p14:creationId xmlns:p14="http://schemas.microsoft.com/office/powerpoint/2010/main" val="22590906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1</a:t>
            </a:r>
            <a:endParaRPr lang="en-US" dirty="0"/>
          </a:p>
        </p:txBody>
      </p:sp>
      <p:sp>
        <p:nvSpPr>
          <p:cNvPr id="3" name="Content Placeholder 2"/>
          <p:cNvSpPr>
            <a:spLocks noGrp="1"/>
          </p:cNvSpPr>
          <p:nvPr>
            <p:ph idx="1"/>
          </p:nvPr>
        </p:nvSpPr>
        <p:spPr>
          <a:xfrm>
            <a:off x="457200" y="1143000"/>
            <a:ext cx="8229600" cy="5638800"/>
          </a:xfrm>
        </p:spPr>
        <p:txBody>
          <a:bodyPr>
            <a:normAutofit fontScale="70000" lnSpcReduction="20000"/>
          </a:bodyPr>
          <a:lstStyle/>
          <a:p>
            <a:r>
              <a:rPr lang="en-US" dirty="0" smtClean="0"/>
              <a:t>Genesis 1:1-1:3</a:t>
            </a:r>
          </a:p>
          <a:p>
            <a:r>
              <a:rPr lang="en-US" b="1" dirty="0"/>
              <a:t>l</a:t>
            </a:r>
            <a:r>
              <a:rPr lang="en-US" b="1" dirty="0" smtClean="0"/>
              <a:t>ight definition:</a:t>
            </a:r>
          </a:p>
          <a:p>
            <a:r>
              <a:rPr lang="en-US" dirty="0" smtClean="0"/>
              <a:t>Noun: The natural agent that stimulates sight and makes things visible: </a:t>
            </a:r>
            <a:r>
              <a:rPr lang="en-US" i="1" dirty="0" smtClean="0"/>
              <a:t>‘the light of the sun’</a:t>
            </a:r>
            <a:endParaRPr lang="en-US" dirty="0" smtClean="0"/>
          </a:p>
          <a:p>
            <a:r>
              <a:rPr lang="en-US" i="1" dirty="0" smtClean="0"/>
              <a:t>‘the lamps in the street shed a faint light into the room’</a:t>
            </a:r>
            <a:endParaRPr lang="en-US" dirty="0" smtClean="0"/>
          </a:p>
          <a:p>
            <a:r>
              <a:rPr lang="en-US" dirty="0" smtClean="0"/>
              <a:t>A source of illumination, especially an electric lamp: </a:t>
            </a:r>
            <a:r>
              <a:rPr lang="en-US" i="1" dirty="0" smtClean="0"/>
              <a:t>‘a light came on in his room’</a:t>
            </a:r>
            <a:endParaRPr lang="en-US" dirty="0" smtClean="0"/>
          </a:p>
          <a:p>
            <a:r>
              <a:rPr lang="en-US" b="1" dirty="0" smtClean="0"/>
              <a:t>lights</a:t>
            </a:r>
            <a:r>
              <a:rPr lang="en-US" dirty="0" smtClean="0"/>
              <a:t> Decorative illuminations: </a:t>
            </a:r>
            <a:r>
              <a:rPr lang="en-US" i="1" dirty="0" smtClean="0"/>
              <a:t>‘Christmas lights’</a:t>
            </a:r>
            <a:endParaRPr lang="en-US" dirty="0" smtClean="0"/>
          </a:p>
          <a:p>
            <a:r>
              <a:rPr lang="en-US" dirty="0" smtClean="0"/>
              <a:t>An expression in someone's eyes indicating a particular emotion or mood:</a:t>
            </a:r>
          </a:p>
          <a:p>
            <a:r>
              <a:rPr lang="en-US" i="1" dirty="0" smtClean="0"/>
              <a:t>‘a shrewd light entered his eyes’</a:t>
            </a:r>
            <a:endParaRPr lang="en-US" dirty="0" smtClean="0"/>
          </a:p>
          <a:p>
            <a:r>
              <a:rPr lang="en-US" b="1" dirty="0" smtClean="0"/>
              <a:t>lights</a:t>
            </a:r>
            <a:r>
              <a:rPr lang="en-US" dirty="0" smtClean="0"/>
              <a:t> A person's opinions, standards, and abilities: </a:t>
            </a:r>
            <a:r>
              <a:rPr lang="en-US" i="1" dirty="0" smtClean="0"/>
              <a:t>‘leaving the police to do the job according to their lights’</a:t>
            </a:r>
            <a:endParaRPr lang="en-US" dirty="0" smtClean="0"/>
          </a:p>
          <a:p>
            <a:r>
              <a:rPr lang="en-US" dirty="0" smtClean="0"/>
              <a:t>Understanding of a problem or mystery; enlightenment:</a:t>
            </a:r>
          </a:p>
          <a:p>
            <a:r>
              <a:rPr lang="en-US" i="1" dirty="0" smtClean="0"/>
              <a:t>‘she saw light dawn on the woman's face’</a:t>
            </a:r>
            <a:endParaRPr lang="en-US" dirty="0" smtClean="0"/>
          </a:p>
          <a:p>
            <a:r>
              <a:rPr lang="en-US" dirty="0" smtClean="0"/>
              <a:t>Spiritual illumination by divine truth.</a:t>
            </a:r>
          </a:p>
        </p:txBody>
      </p:sp>
    </p:spTree>
    <p:extLst>
      <p:ext uri="{BB962C8B-B14F-4D97-AF65-F5344CB8AC3E}">
        <p14:creationId xmlns:p14="http://schemas.microsoft.com/office/powerpoint/2010/main" val="25330579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smtClean="0"/>
              <a:t>Lesson Plan for Page 1</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Questions: What form of art is on this page? Possible answers: A photograph. (Probe deeper) Is it in color or black and white? This image is in color in low light. (Probe Deeper) Why do images in low light seem to lack </a:t>
            </a:r>
            <a:r>
              <a:rPr lang="en-US" dirty="0" err="1" smtClean="0"/>
              <a:t>colour</a:t>
            </a:r>
            <a:r>
              <a:rPr lang="en-US" dirty="0" smtClean="0"/>
              <a:t>?</a:t>
            </a:r>
          </a:p>
          <a:p>
            <a:r>
              <a:rPr lang="en-US" dirty="0" smtClean="0"/>
              <a:t>Memorize Genesis 1:1-1:3</a:t>
            </a:r>
          </a:p>
          <a:p>
            <a:r>
              <a:rPr lang="en-US" dirty="0" smtClean="0"/>
              <a:t>Vocabulary (discuss different meanings for the word LIGHT)</a:t>
            </a:r>
          </a:p>
          <a:p>
            <a:r>
              <a:rPr lang="en-US" dirty="0"/>
              <a:t>Optional discussion on image meaning. “Why did the author create this image?” “What does it mean?” “What is unique about this artwork</a:t>
            </a:r>
            <a:r>
              <a:rPr lang="en-US" dirty="0" smtClean="0"/>
              <a:t>?”</a:t>
            </a:r>
          </a:p>
          <a:p>
            <a:r>
              <a:rPr lang="en-US" dirty="0" smtClean="0"/>
              <a:t>Free </a:t>
            </a:r>
            <a:r>
              <a:rPr lang="en-US" dirty="0" smtClean="0"/>
              <a:t>Draw (suggestion, draw based on the verses learned, explain to students at the end of this lesson they will create a picture book about creation.)</a:t>
            </a:r>
          </a:p>
          <a:p>
            <a:r>
              <a:rPr lang="en-US" dirty="0"/>
              <a:t>Write in online journal about what you have learned</a:t>
            </a:r>
          </a:p>
          <a:p>
            <a:endParaRPr lang="en-US" dirty="0"/>
          </a:p>
        </p:txBody>
      </p:sp>
    </p:spTree>
    <p:extLst>
      <p:ext uri="{BB962C8B-B14F-4D97-AF65-F5344CB8AC3E}">
        <p14:creationId xmlns:p14="http://schemas.microsoft.com/office/powerpoint/2010/main" val="25364911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9177056" cy="6858000"/>
          </a:xfrm>
        </p:spPr>
      </p:pic>
    </p:spTree>
    <p:extLst>
      <p:ext uri="{BB962C8B-B14F-4D97-AF65-F5344CB8AC3E}">
        <p14:creationId xmlns:p14="http://schemas.microsoft.com/office/powerpoint/2010/main" val="30803557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2</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Job 26:7</a:t>
            </a:r>
            <a:endParaRPr lang="en-US" dirty="0"/>
          </a:p>
          <a:p>
            <a:r>
              <a:rPr lang="en-US" b="1" dirty="0"/>
              <a:t>a</a:t>
            </a:r>
            <a:r>
              <a:rPr lang="en-US" b="1" dirty="0" smtClean="0"/>
              <a:t>rtist definition</a:t>
            </a:r>
          </a:p>
          <a:p>
            <a:r>
              <a:rPr lang="en-US" dirty="0" smtClean="0"/>
              <a:t>noun: A </a:t>
            </a:r>
            <a:r>
              <a:rPr lang="en-US" dirty="0"/>
              <a:t>person who creates paintings or drawings as a profession or hobby.</a:t>
            </a:r>
          </a:p>
          <a:p>
            <a:r>
              <a:rPr lang="en-US" dirty="0" smtClean="0"/>
              <a:t>A </a:t>
            </a:r>
            <a:r>
              <a:rPr lang="en-US" dirty="0"/>
              <a:t>person who </a:t>
            </a:r>
            <a:r>
              <a:rPr lang="en-US" dirty="0" smtClean="0"/>
              <a:t>practices </a:t>
            </a:r>
            <a:r>
              <a:rPr lang="en-US" dirty="0"/>
              <a:t>or performs any of the creative arts, such as a sculptor, film-maker, actor, or dancer.</a:t>
            </a:r>
          </a:p>
          <a:p>
            <a:r>
              <a:rPr lang="en-US" dirty="0" smtClean="0"/>
              <a:t>A </a:t>
            </a:r>
            <a:r>
              <a:rPr lang="en-US" dirty="0"/>
              <a:t>person skilled at a particular task or occupation</a:t>
            </a:r>
            <a:r>
              <a:rPr lang="en-US" dirty="0" smtClean="0"/>
              <a:t>: </a:t>
            </a:r>
            <a:r>
              <a:rPr lang="en-US" i="1" dirty="0" smtClean="0"/>
              <a:t>‘</a:t>
            </a:r>
            <a:r>
              <a:rPr lang="en-US" i="1" dirty="0"/>
              <a:t>a surgeon who is an artist with the scalpel</a:t>
            </a:r>
            <a:r>
              <a:rPr lang="en-US" i="1" dirty="0" smtClean="0"/>
              <a:t>’</a:t>
            </a:r>
            <a:endParaRPr lang="en-US" dirty="0"/>
          </a:p>
          <a:p>
            <a:endParaRPr lang="en-US" dirty="0" smtClean="0"/>
          </a:p>
        </p:txBody>
      </p:sp>
    </p:spTree>
    <p:extLst>
      <p:ext uri="{BB962C8B-B14F-4D97-AF65-F5344CB8AC3E}">
        <p14:creationId xmlns:p14="http://schemas.microsoft.com/office/powerpoint/2010/main" val="20840515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2</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Questions: What type of art is on this page? </a:t>
            </a:r>
            <a:r>
              <a:rPr lang="en-US" dirty="0"/>
              <a:t>Possible answers: </a:t>
            </a:r>
            <a:r>
              <a:rPr lang="en-US" dirty="0" smtClean="0"/>
              <a:t> A drawing, A  black and white picture.</a:t>
            </a:r>
          </a:p>
          <a:p>
            <a:r>
              <a:rPr lang="en-US" dirty="0" smtClean="0"/>
              <a:t>What shapes can you see in the objects around you? </a:t>
            </a:r>
          </a:p>
          <a:p>
            <a:r>
              <a:rPr lang="en-US" dirty="0" smtClean="0"/>
              <a:t>What makes you an artist?</a:t>
            </a:r>
          </a:p>
          <a:p>
            <a:r>
              <a:rPr lang="en-US" dirty="0" smtClean="0"/>
              <a:t>Memorize Job 27:7</a:t>
            </a:r>
          </a:p>
          <a:p>
            <a:r>
              <a:rPr lang="en-US" dirty="0" smtClean="0"/>
              <a:t>Review Genesis 1:1-1:3</a:t>
            </a:r>
            <a:endParaRPr lang="en-US" dirty="0"/>
          </a:p>
          <a:p>
            <a:r>
              <a:rPr lang="en-US" dirty="0"/>
              <a:t>Vocabulary (discuss different meanings for the word </a:t>
            </a:r>
            <a:r>
              <a:rPr lang="en-US" dirty="0" smtClean="0"/>
              <a:t>Artist)</a:t>
            </a:r>
          </a:p>
          <a:p>
            <a:r>
              <a:rPr lang="en-US" dirty="0" smtClean="0"/>
              <a:t>Optional discussion, “Why did the artist create this image?”</a:t>
            </a:r>
          </a:p>
          <a:p>
            <a:r>
              <a:rPr lang="en-US" dirty="0" smtClean="0"/>
              <a:t>Drawing and question prompts from </a:t>
            </a:r>
            <a:r>
              <a:rPr lang="en-US" dirty="0" smtClean="0"/>
              <a:t>page</a:t>
            </a:r>
          </a:p>
          <a:p>
            <a:r>
              <a:rPr lang="en-US" dirty="0"/>
              <a:t>Write in online journal about what you have </a:t>
            </a:r>
            <a:r>
              <a:rPr lang="en-US" dirty="0" smtClean="0"/>
              <a:t>learned</a:t>
            </a:r>
            <a:endParaRPr lang="en-US" dirty="0"/>
          </a:p>
          <a:p>
            <a:endParaRPr lang="en-US" dirty="0"/>
          </a:p>
        </p:txBody>
      </p:sp>
    </p:spTree>
    <p:extLst>
      <p:ext uri="{BB962C8B-B14F-4D97-AF65-F5344CB8AC3E}">
        <p14:creationId xmlns:p14="http://schemas.microsoft.com/office/powerpoint/2010/main" val="4080631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BEBA8EAE-BF5A-486C-A8C5-ECC9F3942E4B}">
                <a14:imgProps xmlns:a14="http://schemas.microsoft.com/office/drawing/2010/main">
                  <a14:imgLayer r:embed="rId4">
                    <a14:imgEffect>
                      <a14:artisticTexturizer/>
                    </a14:imgEffect>
                  </a14:imgLayer>
                </a14:imgProps>
              </a:ext>
              <a:ext uri="{28A0092B-C50C-407E-A947-70E740481C1C}">
                <a14:useLocalDpi xmlns:a14="http://schemas.microsoft.com/office/drawing/2010/main" val="0"/>
              </a:ext>
            </a:extLst>
          </a:blip>
          <a:stretch>
            <a:fillRect/>
          </a:stretch>
        </p:blipFill>
        <p:spPr>
          <a:xfrm>
            <a:off x="1" y="0"/>
            <a:ext cx="9144000" cy="6925459"/>
          </a:xfrm>
        </p:spPr>
      </p:pic>
      <p:sp>
        <p:nvSpPr>
          <p:cNvPr id="5" name="Moon 4"/>
          <p:cNvSpPr/>
          <p:nvPr/>
        </p:nvSpPr>
        <p:spPr>
          <a:xfrm>
            <a:off x="7924800" y="4648200"/>
            <a:ext cx="304800" cy="914400"/>
          </a:xfrm>
          <a:prstGeom prst="mo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Moon 5"/>
          <p:cNvSpPr/>
          <p:nvPr/>
        </p:nvSpPr>
        <p:spPr>
          <a:xfrm>
            <a:off x="7924800" y="4648200"/>
            <a:ext cx="381000" cy="838200"/>
          </a:xfrm>
          <a:prstGeom prst="mo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Block Arc 6"/>
          <p:cNvSpPr/>
          <p:nvPr/>
        </p:nvSpPr>
        <p:spPr>
          <a:xfrm rot="1633567">
            <a:off x="8115300" y="4572000"/>
            <a:ext cx="571500" cy="495300"/>
          </a:xfrm>
          <a:prstGeom prst="blockArc">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Moon 7"/>
          <p:cNvSpPr/>
          <p:nvPr/>
        </p:nvSpPr>
        <p:spPr>
          <a:xfrm rot="209363" flipH="1">
            <a:off x="8352735" y="4718179"/>
            <a:ext cx="541385" cy="843524"/>
          </a:xfrm>
          <a:prstGeom prst="mo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Moon 8"/>
          <p:cNvSpPr/>
          <p:nvPr/>
        </p:nvSpPr>
        <p:spPr>
          <a:xfrm rot="16200000">
            <a:off x="8173036" y="5264608"/>
            <a:ext cx="392656" cy="508128"/>
          </a:xfrm>
          <a:prstGeom prst="moon">
            <a:avLst>
              <a:gd name="adj" fmla="val 6940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28019955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3</a:t>
            </a:r>
            <a:endParaRPr lang="en-US" dirty="0"/>
          </a:p>
        </p:txBody>
      </p:sp>
      <p:sp>
        <p:nvSpPr>
          <p:cNvPr id="3" name="Content Placeholder 2"/>
          <p:cNvSpPr>
            <a:spLocks noGrp="1"/>
          </p:cNvSpPr>
          <p:nvPr>
            <p:ph idx="1"/>
          </p:nvPr>
        </p:nvSpPr>
        <p:spPr>
          <a:xfrm>
            <a:off x="457200" y="1143000"/>
            <a:ext cx="8229600" cy="5638800"/>
          </a:xfrm>
        </p:spPr>
        <p:txBody>
          <a:bodyPr>
            <a:normAutofit fontScale="70000" lnSpcReduction="20000"/>
          </a:bodyPr>
          <a:lstStyle/>
          <a:p>
            <a:r>
              <a:rPr lang="en-US" dirty="0" smtClean="0"/>
              <a:t>Hebrews 11:3</a:t>
            </a:r>
          </a:p>
          <a:p>
            <a:r>
              <a:rPr lang="en-US" b="1" dirty="0"/>
              <a:t>f</a:t>
            </a:r>
            <a:r>
              <a:rPr lang="en-US" b="1" dirty="0" smtClean="0"/>
              <a:t>orm definition</a:t>
            </a:r>
          </a:p>
          <a:p>
            <a:r>
              <a:rPr lang="en-US" b="1" dirty="0" smtClean="0"/>
              <a:t>Noun: </a:t>
            </a:r>
            <a:r>
              <a:rPr lang="en-US" dirty="0" smtClean="0"/>
              <a:t>The </a:t>
            </a:r>
            <a:r>
              <a:rPr lang="en-US" dirty="0"/>
              <a:t>visible shape or configuration of something:</a:t>
            </a:r>
          </a:p>
          <a:p>
            <a:r>
              <a:rPr lang="en-US" i="1" dirty="0"/>
              <a:t>‘the form, </a:t>
            </a:r>
            <a:r>
              <a:rPr lang="en-US" i="1" dirty="0" err="1"/>
              <a:t>colour</a:t>
            </a:r>
            <a:r>
              <a:rPr lang="en-US" i="1" dirty="0"/>
              <a:t>, and texture of the tree’</a:t>
            </a:r>
            <a:endParaRPr lang="en-US" dirty="0"/>
          </a:p>
          <a:p>
            <a:r>
              <a:rPr lang="en-US" dirty="0"/>
              <a:t>[mass noun] </a:t>
            </a:r>
            <a:r>
              <a:rPr lang="en-US" i="1" dirty="0"/>
              <a:t>‘the flowers of this shrub are remarkable both in form and </a:t>
            </a:r>
            <a:r>
              <a:rPr lang="en-US" i="1" dirty="0" err="1"/>
              <a:t>colour</a:t>
            </a:r>
            <a:r>
              <a:rPr lang="en-US" i="1" dirty="0"/>
              <a:t>’</a:t>
            </a:r>
            <a:endParaRPr lang="en-US" dirty="0"/>
          </a:p>
          <a:p>
            <a:r>
              <a:rPr lang="en-US" dirty="0" smtClean="0"/>
              <a:t>The </a:t>
            </a:r>
            <a:r>
              <a:rPr lang="en-US" dirty="0"/>
              <a:t>body or shape of a person or </a:t>
            </a:r>
            <a:r>
              <a:rPr lang="en-US" dirty="0" smtClean="0"/>
              <a:t>animal. </a:t>
            </a:r>
            <a:endParaRPr lang="en-US" dirty="0"/>
          </a:p>
          <a:p>
            <a:r>
              <a:rPr lang="en-US" dirty="0" smtClean="0"/>
              <a:t>mass </a:t>
            </a:r>
            <a:r>
              <a:rPr lang="en-US" dirty="0"/>
              <a:t>noun] Style, design, and arrangement in an artistic work as distinct from its content</a:t>
            </a:r>
            <a:r>
              <a:rPr lang="en-US" dirty="0" smtClean="0"/>
              <a:t>: </a:t>
            </a:r>
            <a:r>
              <a:rPr lang="en-US" i="1" dirty="0" smtClean="0"/>
              <a:t>‘</a:t>
            </a:r>
            <a:r>
              <a:rPr lang="en-US" i="1" dirty="0"/>
              <a:t>these videos are a triumph of form over content</a:t>
            </a:r>
            <a:r>
              <a:rPr lang="en-US" i="1" dirty="0" smtClean="0"/>
              <a:t>’</a:t>
            </a:r>
          </a:p>
          <a:p>
            <a:r>
              <a:rPr lang="en-US" b="1" dirty="0" smtClean="0"/>
              <a:t>Three-dimensional definition</a:t>
            </a:r>
          </a:p>
          <a:p>
            <a:r>
              <a:rPr lang="en-US" b="1" dirty="0" smtClean="0"/>
              <a:t>Adjective: </a:t>
            </a:r>
            <a:r>
              <a:rPr lang="en-US" dirty="0" smtClean="0"/>
              <a:t>Having </a:t>
            </a:r>
            <a:r>
              <a:rPr lang="en-US" dirty="0"/>
              <a:t>or appearing to have length, breadth, and depth:</a:t>
            </a:r>
          </a:p>
          <a:p>
            <a:r>
              <a:rPr lang="en-US" i="1" dirty="0"/>
              <a:t>‘a three-dimensional object’</a:t>
            </a:r>
            <a:endParaRPr lang="en-US" dirty="0"/>
          </a:p>
          <a:p>
            <a:r>
              <a:rPr lang="en-US" dirty="0" smtClean="0"/>
              <a:t>(</a:t>
            </a:r>
            <a:r>
              <a:rPr lang="en-US" dirty="0"/>
              <a:t>of a literary or dramatic work) sufficiently full in characterization and representation of events to be believable</a:t>
            </a:r>
            <a:r>
              <a:rPr lang="en-US" dirty="0" smtClean="0"/>
              <a:t>: </a:t>
            </a:r>
            <a:r>
              <a:rPr lang="en-US" i="1" dirty="0" smtClean="0"/>
              <a:t>‘</a:t>
            </a:r>
            <a:r>
              <a:rPr lang="en-US" i="1" dirty="0"/>
              <a:t>the drama is never anything less than three-dimensional</a:t>
            </a:r>
            <a:r>
              <a:rPr lang="en-US" i="1" dirty="0" smtClean="0"/>
              <a:t>’</a:t>
            </a:r>
            <a:endParaRPr lang="en-US" b="1" dirty="0" smtClean="0"/>
          </a:p>
          <a:p>
            <a:endParaRPr lang="en-US" dirty="0"/>
          </a:p>
        </p:txBody>
      </p:sp>
    </p:spTree>
    <p:extLst>
      <p:ext uri="{BB962C8B-B14F-4D97-AF65-F5344CB8AC3E}">
        <p14:creationId xmlns:p14="http://schemas.microsoft.com/office/powerpoint/2010/main" val="2830703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3</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Questions: What types of tools can be used to make drawings? Possible answers: Pencil, Crayon, Marker, Paint, Chalk.</a:t>
            </a:r>
          </a:p>
          <a:p>
            <a:r>
              <a:rPr lang="en-US" dirty="0" smtClean="0"/>
              <a:t>How can drawings that are flat appear to be three dimensional.</a:t>
            </a:r>
            <a:endParaRPr lang="en-US" dirty="0"/>
          </a:p>
          <a:p>
            <a:r>
              <a:rPr lang="en-US" dirty="0" smtClean="0"/>
              <a:t>Using the square, label the lines that represent height, width and depth and </a:t>
            </a:r>
            <a:r>
              <a:rPr lang="en-US" dirty="0"/>
              <a:t>create the </a:t>
            </a:r>
            <a:r>
              <a:rPr lang="en-US" dirty="0" smtClean="0"/>
              <a:t>perception of three-dimensions. </a:t>
            </a:r>
            <a:endParaRPr lang="en-US" dirty="0"/>
          </a:p>
          <a:p>
            <a:r>
              <a:rPr lang="en-US" dirty="0"/>
              <a:t>What makes you an artist?</a:t>
            </a:r>
          </a:p>
          <a:p>
            <a:r>
              <a:rPr lang="en-US" dirty="0"/>
              <a:t>Memorize </a:t>
            </a:r>
            <a:r>
              <a:rPr lang="en-US" dirty="0" smtClean="0"/>
              <a:t>Hebrews 11:3</a:t>
            </a:r>
            <a:endParaRPr lang="en-US" dirty="0"/>
          </a:p>
          <a:p>
            <a:r>
              <a:rPr lang="en-US" dirty="0"/>
              <a:t>Vocabulary (discuss different meanings for the </a:t>
            </a:r>
            <a:r>
              <a:rPr lang="en-US" dirty="0" smtClean="0"/>
              <a:t>words form and three-dimensional)</a:t>
            </a:r>
          </a:p>
          <a:p>
            <a:r>
              <a:rPr lang="en-US" dirty="0" smtClean="0"/>
              <a:t>Drawing prompts from </a:t>
            </a:r>
            <a:r>
              <a:rPr lang="en-US" dirty="0" smtClean="0"/>
              <a:t>page</a:t>
            </a:r>
          </a:p>
          <a:p>
            <a:r>
              <a:rPr lang="en-US" dirty="0"/>
              <a:t>Write in online journal about what you have </a:t>
            </a:r>
            <a:r>
              <a:rPr lang="en-US" dirty="0" smtClean="0"/>
              <a:t>learned</a:t>
            </a:r>
            <a:endParaRPr lang="en-US" dirty="0"/>
          </a:p>
        </p:txBody>
      </p:sp>
    </p:spTree>
    <p:extLst>
      <p:ext uri="{BB962C8B-B14F-4D97-AF65-F5344CB8AC3E}">
        <p14:creationId xmlns:p14="http://schemas.microsoft.com/office/powerpoint/2010/main" val="24512926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3" y="1"/>
            <a:ext cx="9219287" cy="6858000"/>
          </a:xfrm>
        </p:spPr>
      </p:pic>
    </p:spTree>
    <p:extLst>
      <p:ext uri="{BB962C8B-B14F-4D97-AF65-F5344CB8AC3E}">
        <p14:creationId xmlns:p14="http://schemas.microsoft.com/office/powerpoint/2010/main" val="10173623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4</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Genesis 1:4-1:5</a:t>
            </a:r>
          </a:p>
          <a:p>
            <a:r>
              <a:rPr lang="en-US" b="1" dirty="0" smtClean="0"/>
              <a:t>Darkness definition</a:t>
            </a:r>
          </a:p>
          <a:p>
            <a:r>
              <a:rPr lang="en-US" b="1" dirty="0" smtClean="0"/>
              <a:t>Noun: </a:t>
            </a:r>
            <a:r>
              <a:rPr lang="en-US" dirty="0" smtClean="0"/>
              <a:t>The </a:t>
            </a:r>
            <a:r>
              <a:rPr lang="en-US" dirty="0"/>
              <a:t>partial or total absence of light:</a:t>
            </a:r>
          </a:p>
          <a:p>
            <a:r>
              <a:rPr lang="en-US" i="1" dirty="0"/>
              <a:t>‘the office was in darkness’</a:t>
            </a:r>
            <a:endParaRPr lang="en-US" dirty="0"/>
          </a:p>
          <a:p>
            <a:r>
              <a:rPr lang="en-US" dirty="0" smtClean="0"/>
              <a:t>Night: </a:t>
            </a:r>
            <a:r>
              <a:rPr lang="en-US" i="1" dirty="0" smtClean="0"/>
              <a:t>‘</a:t>
            </a:r>
            <a:r>
              <a:rPr lang="en-US" i="1" dirty="0"/>
              <a:t>they began to make camp before darkness fell’</a:t>
            </a:r>
            <a:endParaRPr lang="en-US" dirty="0"/>
          </a:p>
          <a:p>
            <a:r>
              <a:rPr lang="en-US" dirty="0" smtClean="0"/>
              <a:t>The </a:t>
            </a:r>
            <a:r>
              <a:rPr lang="en-US" dirty="0"/>
              <a:t>quality of being dark in </a:t>
            </a:r>
            <a:r>
              <a:rPr lang="en-US" dirty="0" err="1"/>
              <a:t>colour</a:t>
            </a:r>
            <a:r>
              <a:rPr lang="en-US" dirty="0"/>
              <a:t>:</a:t>
            </a:r>
            <a:r>
              <a:rPr lang="en-US" i="1" dirty="0"/>
              <a:t>‘the darkness of his jacket’</a:t>
            </a:r>
            <a:endParaRPr lang="en-US" dirty="0"/>
          </a:p>
          <a:p>
            <a:r>
              <a:rPr lang="en-US" dirty="0" smtClean="0"/>
              <a:t>Wickedness </a:t>
            </a:r>
            <a:r>
              <a:rPr lang="en-US" dirty="0"/>
              <a:t>or evil</a:t>
            </a:r>
            <a:r>
              <a:rPr lang="en-US" dirty="0" smtClean="0"/>
              <a:t>: </a:t>
            </a:r>
            <a:r>
              <a:rPr lang="en-US" i="1" dirty="0" smtClean="0"/>
              <a:t>‘</a:t>
            </a:r>
            <a:r>
              <a:rPr lang="en-US" i="1" dirty="0"/>
              <a:t>the forces of darkness’</a:t>
            </a:r>
            <a:endParaRPr lang="en-US" dirty="0"/>
          </a:p>
          <a:p>
            <a:endParaRPr lang="en-US" dirty="0"/>
          </a:p>
        </p:txBody>
      </p:sp>
    </p:spTree>
    <p:extLst>
      <p:ext uri="{BB962C8B-B14F-4D97-AF65-F5344CB8AC3E}">
        <p14:creationId xmlns:p14="http://schemas.microsoft.com/office/powerpoint/2010/main" val="4538828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4</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Questions: Reflection on the last two </a:t>
            </a:r>
            <a:r>
              <a:rPr lang="en-US" dirty="0" err="1" smtClean="0"/>
              <a:t>colour</a:t>
            </a:r>
            <a:r>
              <a:rPr lang="en-US" dirty="0" smtClean="0"/>
              <a:t> photographs that appeared black and white due to the lack of light, in this photograph, what has happened with the introduction of more light? What time of day is this? Possible answers: Morning, Early evening.</a:t>
            </a:r>
            <a:endParaRPr lang="en-US" dirty="0"/>
          </a:p>
          <a:p>
            <a:r>
              <a:rPr lang="en-US" dirty="0" smtClean="0"/>
              <a:t>What </a:t>
            </a:r>
            <a:r>
              <a:rPr lang="en-US" dirty="0" err="1" smtClean="0"/>
              <a:t>colour</a:t>
            </a:r>
            <a:r>
              <a:rPr lang="en-US" dirty="0" smtClean="0"/>
              <a:t> is the sky and ocean in this picture? </a:t>
            </a:r>
          </a:p>
          <a:p>
            <a:r>
              <a:rPr lang="en-US" dirty="0" smtClean="0"/>
              <a:t>What </a:t>
            </a:r>
            <a:r>
              <a:rPr lang="en-US" dirty="0" err="1" smtClean="0"/>
              <a:t>colour</a:t>
            </a:r>
            <a:r>
              <a:rPr lang="en-US" dirty="0" smtClean="0"/>
              <a:t> is the sky and ocean in the middle of the day? In the middle of the night? </a:t>
            </a:r>
          </a:p>
          <a:p>
            <a:r>
              <a:rPr lang="en-US" dirty="0" smtClean="0"/>
              <a:t>Why do you think that this is?</a:t>
            </a:r>
            <a:endParaRPr lang="en-US" dirty="0"/>
          </a:p>
          <a:p>
            <a:r>
              <a:rPr lang="en-US" dirty="0" smtClean="0"/>
              <a:t>Memorize Genesis 1:4-1:5</a:t>
            </a:r>
            <a:endParaRPr lang="en-US" dirty="0"/>
          </a:p>
          <a:p>
            <a:r>
              <a:rPr lang="en-US" dirty="0"/>
              <a:t>Vocabulary (discuss different meanings for the </a:t>
            </a:r>
            <a:r>
              <a:rPr lang="en-US" dirty="0" smtClean="0"/>
              <a:t>word darkness)</a:t>
            </a:r>
          </a:p>
          <a:p>
            <a:r>
              <a:rPr lang="en-US" dirty="0" smtClean="0"/>
              <a:t>Free </a:t>
            </a:r>
            <a:r>
              <a:rPr lang="en-US" dirty="0" smtClean="0"/>
              <a:t>Draw (suggestion based on verse prompt)</a:t>
            </a:r>
          </a:p>
          <a:p>
            <a:r>
              <a:rPr lang="en-US" dirty="0"/>
              <a:t>Write in online journal about what you have </a:t>
            </a:r>
            <a:r>
              <a:rPr lang="en-US" dirty="0" smtClean="0"/>
              <a:t>learned</a:t>
            </a:r>
            <a:endParaRPr lang="en-US" dirty="0"/>
          </a:p>
          <a:p>
            <a:endParaRPr lang="en-US" dirty="0"/>
          </a:p>
        </p:txBody>
      </p:sp>
    </p:spTree>
    <p:extLst>
      <p:ext uri="{BB962C8B-B14F-4D97-AF65-F5344CB8AC3E}">
        <p14:creationId xmlns:p14="http://schemas.microsoft.com/office/powerpoint/2010/main" val="2697504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 y="0"/>
            <a:ext cx="9196250" cy="6858000"/>
          </a:xfrm>
        </p:spPr>
      </p:pic>
      <p:sp>
        <p:nvSpPr>
          <p:cNvPr id="5" name="Rectangle 4"/>
          <p:cNvSpPr/>
          <p:nvPr/>
        </p:nvSpPr>
        <p:spPr>
          <a:xfrm>
            <a:off x="3733800" y="4495800"/>
            <a:ext cx="1981200" cy="6858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6" name="Rectangle 5"/>
          <p:cNvSpPr/>
          <p:nvPr/>
        </p:nvSpPr>
        <p:spPr>
          <a:xfrm>
            <a:off x="5638800" y="4114800"/>
            <a:ext cx="762000" cy="3810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Tree>
    <p:extLst>
      <p:ext uri="{BB962C8B-B14F-4D97-AF65-F5344CB8AC3E}">
        <p14:creationId xmlns:p14="http://schemas.microsoft.com/office/powerpoint/2010/main" val="35672655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5</a:t>
            </a:r>
            <a:endParaRPr lang="en-US" dirty="0"/>
          </a:p>
        </p:txBody>
      </p:sp>
      <p:sp>
        <p:nvSpPr>
          <p:cNvPr id="3" name="Content Placeholder 2"/>
          <p:cNvSpPr>
            <a:spLocks noGrp="1"/>
          </p:cNvSpPr>
          <p:nvPr>
            <p:ph idx="1"/>
          </p:nvPr>
        </p:nvSpPr>
        <p:spPr/>
        <p:txBody>
          <a:bodyPr/>
          <a:lstStyle/>
          <a:p>
            <a:r>
              <a:rPr lang="en-US" dirty="0" smtClean="0"/>
              <a:t>Review </a:t>
            </a:r>
            <a:r>
              <a:rPr lang="en-US" dirty="0"/>
              <a:t> </a:t>
            </a:r>
            <a:r>
              <a:rPr lang="en-US" dirty="0" smtClean="0"/>
              <a:t>all vocabulary</a:t>
            </a:r>
          </a:p>
          <a:p>
            <a:r>
              <a:rPr lang="en-US" dirty="0" smtClean="0"/>
              <a:t>Review verses </a:t>
            </a:r>
            <a:r>
              <a:rPr lang="en-US" dirty="0"/>
              <a:t>John </a:t>
            </a:r>
            <a:r>
              <a:rPr lang="en-US" dirty="0" smtClean="0"/>
              <a:t>3:16, </a:t>
            </a:r>
            <a:r>
              <a:rPr lang="en-US" dirty="0"/>
              <a:t>Job </a:t>
            </a:r>
            <a:r>
              <a:rPr lang="en-US" dirty="0" smtClean="0"/>
              <a:t>27:7, Hebrews 11:3 </a:t>
            </a:r>
          </a:p>
          <a:p>
            <a:r>
              <a:rPr lang="en-US" dirty="0" smtClean="0"/>
              <a:t>Drawing prompts from </a:t>
            </a:r>
            <a:r>
              <a:rPr lang="en-US" dirty="0" smtClean="0"/>
              <a:t>Page</a:t>
            </a:r>
          </a:p>
          <a:p>
            <a:r>
              <a:rPr lang="en-US" dirty="0"/>
              <a:t>Write in online journal about what you have learned</a:t>
            </a:r>
          </a:p>
          <a:p>
            <a:endParaRPr lang="en-US" dirty="0" smtClean="0"/>
          </a:p>
          <a:p>
            <a:endParaRPr lang="en-US" dirty="0"/>
          </a:p>
        </p:txBody>
      </p:sp>
    </p:spTree>
    <p:extLst>
      <p:ext uri="{BB962C8B-B14F-4D97-AF65-F5344CB8AC3E}">
        <p14:creationId xmlns:p14="http://schemas.microsoft.com/office/powerpoint/2010/main" val="4268541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9121" t="12428"/>
          <a:stretch/>
        </p:blipFill>
        <p:spPr>
          <a:xfrm>
            <a:off x="-4029" y="228600"/>
            <a:ext cx="9148029" cy="6691301"/>
          </a:xfrm>
        </p:spPr>
      </p:pic>
    </p:spTree>
    <p:extLst>
      <p:ext uri="{BB962C8B-B14F-4D97-AF65-F5344CB8AC3E}">
        <p14:creationId xmlns:p14="http://schemas.microsoft.com/office/powerpoint/2010/main" val="13113700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6</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Line</a:t>
            </a:r>
            <a:endParaRPr lang="en-US" b="1" dirty="0" smtClean="0"/>
          </a:p>
          <a:p>
            <a:r>
              <a:rPr lang="en-US" b="1" dirty="0" smtClean="0"/>
              <a:t>Noun: </a:t>
            </a:r>
            <a:r>
              <a:rPr lang="en-US" dirty="0" smtClean="0"/>
              <a:t>A </a:t>
            </a:r>
            <a:r>
              <a:rPr lang="en-US" dirty="0"/>
              <a:t>long, narrow mark or band:</a:t>
            </a:r>
          </a:p>
          <a:p>
            <a:r>
              <a:rPr lang="en-US" i="1" dirty="0"/>
              <a:t>‘a row of closely spaced dots will look like a continuous line’</a:t>
            </a:r>
            <a:endParaRPr lang="en-US" dirty="0"/>
          </a:p>
          <a:p>
            <a:r>
              <a:rPr lang="en-US" i="1" dirty="0"/>
              <a:t>‘I can't draw a straight line’</a:t>
            </a:r>
            <a:endParaRPr lang="en-US" dirty="0"/>
          </a:p>
          <a:p>
            <a:r>
              <a:rPr lang="en-US" dirty="0" smtClean="0"/>
              <a:t>Mathematics </a:t>
            </a:r>
            <a:r>
              <a:rPr lang="en-US" dirty="0"/>
              <a:t>A straight or curved continuous extent of length without breadth.</a:t>
            </a:r>
          </a:p>
          <a:p>
            <a:r>
              <a:rPr lang="en-US" dirty="0" smtClean="0"/>
              <a:t>A </a:t>
            </a:r>
            <a:r>
              <a:rPr lang="en-US" dirty="0"/>
              <a:t>direct </a:t>
            </a:r>
            <a:r>
              <a:rPr lang="en-US" dirty="0" err="1"/>
              <a:t>course:</a:t>
            </a:r>
            <a:r>
              <a:rPr lang="en-US" i="1" dirty="0" err="1"/>
              <a:t>‘the</a:t>
            </a:r>
            <a:r>
              <a:rPr lang="en-US" i="1" dirty="0"/>
              <a:t> ball rose in a straight line’</a:t>
            </a:r>
            <a:endParaRPr lang="en-US" dirty="0"/>
          </a:p>
          <a:p>
            <a:r>
              <a:rPr lang="en-US" dirty="0" smtClean="0"/>
              <a:t>A </a:t>
            </a:r>
            <a:r>
              <a:rPr lang="en-US" dirty="0"/>
              <a:t>furrow or wrinkle in the skin, especially on the </a:t>
            </a:r>
            <a:r>
              <a:rPr lang="en-US" dirty="0" err="1"/>
              <a:t>face:</a:t>
            </a:r>
            <a:r>
              <a:rPr lang="en-US" i="1" dirty="0" err="1"/>
              <a:t>‘there</a:t>
            </a:r>
            <a:r>
              <a:rPr lang="en-US" i="1" dirty="0"/>
              <a:t> were new lines round her eyes and mouth</a:t>
            </a:r>
            <a:r>
              <a:rPr lang="en-US" i="1" dirty="0" smtClean="0"/>
              <a:t>’</a:t>
            </a:r>
            <a:endParaRPr lang="en-US" dirty="0" smtClean="0"/>
          </a:p>
          <a:p>
            <a:r>
              <a:rPr lang="en-US" i="1" dirty="0"/>
              <a:t>‘laughter lines’</a:t>
            </a:r>
            <a:endParaRPr lang="en-US" dirty="0"/>
          </a:p>
          <a:p>
            <a:r>
              <a:rPr lang="en-US" dirty="0" smtClean="0"/>
              <a:t>A </a:t>
            </a:r>
            <a:r>
              <a:rPr lang="en-US" dirty="0"/>
              <a:t>contour or outline considered as a feature of design or </a:t>
            </a:r>
            <a:r>
              <a:rPr lang="en-US" dirty="0" err="1"/>
              <a:t>composition:</a:t>
            </a:r>
            <a:r>
              <a:rPr lang="en-US" i="1" dirty="0" err="1"/>
              <a:t>‘crisp</a:t>
            </a:r>
            <a:r>
              <a:rPr lang="en-US" i="1" dirty="0"/>
              <a:t> architectural lines’</a:t>
            </a:r>
            <a:endParaRPr lang="en-US" dirty="0"/>
          </a:p>
          <a:p>
            <a:r>
              <a:rPr lang="en-US" dirty="0"/>
              <a:t>[mass noun] </a:t>
            </a:r>
            <a:r>
              <a:rPr lang="en-US" i="1" dirty="0"/>
              <a:t>‘the artist's use of clean line and </a:t>
            </a:r>
            <a:r>
              <a:rPr lang="en-US" i="1" dirty="0" err="1"/>
              <a:t>colour</a:t>
            </a:r>
            <a:r>
              <a:rPr lang="en-US" i="1" dirty="0"/>
              <a:t>’</a:t>
            </a:r>
            <a:endParaRPr lang="en-US" dirty="0"/>
          </a:p>
          <a:p>
            <a:endParaRPr lang="en-US" dirty="0" smtClean="0"/>
          </a:p>
        </p:txBody>
      </p:sp>
    </p:spTree>
    <p:extLst>
      <p:ext uri="{BB962C8B-B14F-4D97-AF65-F5344CB8AC3E}">
        <p14:creationId xmlns:p14="http://schemas.microsoft.com/office/powerpoint/2010/main" val="8256159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6</a:t>
            </a:r>
            <a:endParaRPr lang="en-US" dirty="0"/>
          </a:p>
        </p:txBody>
      </p:sp>
      <p:sp>
        <p:nvSpPr>
          <p:cNvPr id="3" name="Content Placeholder 2"/>
          <p:cNvSpPr>
            <a:spLocks noGrp="1"/>
          </p:cNvSpPr>
          <p:nvPr>
            <p:ph idx="1"/>
          </p:nvPr>
        </p:nvSpPr>
        <p:spPr/>
        <p:txBody>
          <a:bodyPr/>
          <a:lstStyle/>
          <a:p>
            <a:r>
              <a:rPr lang="en-US" dirty="0" smtClean="0"/>
              <a:t>Review Gen 1:4-1:5</a:t>
            </a:r>
          </a:p>
          <a:p>
            <a:r>
              <a:rPr lang="en-US" dirty="0"/>
              <a:t>Vocabulary (discuss different meanings for the word </a:t>
            </a:r>
            <a:r>
              <a:rPr lang="en-US" dirty="0" smtClean="0"/>
              <a:t>line)</a:t>
            </a:r>
          </a:p>
          <a:p>
            <a:r>
              <a:rPr lang="en-US" dirty="0" smtClean="0"/>
              <a:t>Drawing prompts from </a:t>
            </a:r>
            <a:r>
              <a:rPr lang="en-US" dirty="0" smtClean="0"/>
              <a:t>page</a:t>
            </a:r>
          </a:p>
          <a:p>
            <a:r>
              <a:rPr lang="en-US" dirty="0"/>
              <a:t>Write in online journal about what you have learned</a:t>
            </a:r>
          </a:p>
          <a:p>
            <a:pPr marL="0" indent="0">
              <a:buNone/>
            </a:pPr>
            <a:endParaRPr lang="en-US" dirty="0"/>
          </a:p>
          <a:p>
            <a:endParaRPr lang="en-US" dirty="0" smtClean="0"/>
          </a:p>
          <a:p>
            <a:endParaRPr lang="en-US" dirty="0"/>
          </a:p>
        </p:txBody>
      </p:sp>
    </p:spTree>
    <p:extLst>
      <p:ext uri="{BB962C8B-B14F-4D97-AF65-F5344CB8AC3E}">
        <p14:creationId xmlns:p14="http://schemas.microsoft.com/office/powerpoint/2010/main" val="26767357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96" t="15578" r="-96" b="571"/>
          <a:stretch/>
        </p:blipFill>
        <p:spPr>
          <a:xfrm>
            <a:off x="8798" y="0"/>
            <a:ext cx="9211402" cy="6858000"/>
          </a:xfrm>
        </p:spPr>
      </p:pic>
    </p:spTree>
    <p:extLst>
      <p:ext uri="{BB962C8B-B14F-4D97-AF65-F5344CB8AC3E}">
        <p14:creationId xmlns:p14="http://schemas.microsoft.com/office/powerpoint/2010/main" val="20240379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7</a:t>
            </a:r>
            <a:endParaRPr lang="en-US" dirty="0"/>
          </a:p>
        </p:txBody>
      </p:sp>
      <p:sp>
        <p:nvSpPr>
          <p:cNvPr id="3" name="Content Placeholder 2"/>
          <p:cNvSpPr>
            <a:spLocks noGrp="1"/>
          </p:cNvSpPr>
          <p:nvPr>
            <p:ph idx="1"/>
          </p:nvPr>
        </p:nvSpPr>
        <p:spPr>
          <a:xfrm>
            <a:off x="457200" y="1371600"/>
            <a:ext cx="8229600" cy="4754563"/>
          </a:xfrm>
        </p:spPr>
        <p:txBody>
          <a:bodyPr>
            <a:normAutofit fontScale="85000" lnSpcReduction="20000"/>
          </a:bodyPr>
          <a:lstStyle/>
          <a:p>
            <a:r>
              <a:rPr lang="en-US" sz="2000" b="1" dirty="0" smtClean="0"/>
              <a:t>Black definition</a:t>
            </a:r>
          </a:p>
          <a:p>
            <a:r>
              <a:rPr lang="en-US" sz="2000" b="1" dirty="0" smtClean="0"/>
              <a:t>Adjective: </a:t>
            </a:r>
            <a:r>
              <a:rPr lang="en-US" sz="2000" dirty="0" smtClean="0"/>
              <a:t>Of </a:t>
            </a:r>
            <a:r>
              <a:rPr lang="en-US" sz="2000" dirty="0"/>
              <a:t>the very darkest </a:t>
            </a:r>
            <a:r>
              <a:rPr lang="en-US" sz="2000" dirty="0" err="1"/>
              <a:t>colour</a:t>
            </a:r>
            <a:r>
              <a:rPr lang="en-US" sz="2000" dirty="0"/>
              <a:t> owing to the absence of or complete absorption of light; the opposite of white:</a:t>
            </a:r>
          </a:p>
          <a:p>
            <a:r>
              <a:rPr lang="en-US" sz="2000" i="1" dirty="0"/>
              <a:t>‘black smoke</a:t>
            </a:r>
            <a:r>
              <a:rPr lang="en-US" sz="2000" i="1" dirty="0" smtClean="0"/>
              <a:t>’</a:t>
            </a:r>
            <a:r>
              <a:rPr lang="en-US" sz="2000" dirty="0" smtClean="0"/>
              <a:t>, </a:t>
            </a:r>
            <a:r>
              <a:rPr lang="en-US" sz="2000" i="1" dirty="0" smtClean="0"/>
              <a:t>‘</a:t>
            </a:r>
            <a:r>
              <a:rPr lang="en-US" sz="2000" i="1" dirty="0"/>
              <a:t>her long black hair’</a:t>
            </a:r>
            <a:endParaRPr lang="en-US" sz="2000" dirty="0"/>
          </a:p>
          <a:p>
            <a:r>
              <a:rPr lang="en-US" sz="2000" b="1" dirty="0" smtClean="0"/>
              <a:t>noun</a:t>
            </a:r>
            <a:r>
              <a:rPr lang="en-US" sz="2000" dirty="0" smtClean="0"/>
              <a:t> : Black </a:t>
            </a:r>
            <a:r>
              <a:rPr lang="en-US" sz="2000" dirty="0" err="1"/>
              <a:t>colour</a:t>
            </a:r>
            <a:r>
              <a:rPr lang="en-US" sz="2000" dirty="0"/>
              <a:t> or pigment</a:t>
            </a:r>
            <a:r>
              <a:rPr lang="en-US" sz="2000" dirty="0" smtClean="0"/>
              <a:t>: </a:t>
            </a:r>
            <a:r>
              <a:rPr lang="en-US" sz="2000" i="1" dirty="0" smtClean="0"/>
              <a:t>‘</a:t>
            </a:r>
            <a:r>
              <a:rPr lang="en-US" sz="2000" i="1" dirty="0"/>
              <a:t>a tray decorated in black and green’</a:t>
            </a:r>
            <a:endParaRPr lang="en-US" sz="2000" dirty="0"/>
          </a:p>
          <a:p>
            <a:r>
              <a:rPr lang="en-US" sz="2000" dirty="0" smtClean="0"/>
              <a:t>Black </a:t>
            </a:r>
            <a:r>
              <a:rPr lang="en-US" sz="2000" dirty="0"/>
              <a:t>clothes or material, typically worn as a sign of </a:t>
            </a:r>
            <a:r>
              <a:rPr lang="en-US" sz="2000" dirty="0" err="1"/>
              <a:t>mourning:</a:t>
            </a:r>
            <a:r>
              <a:rPr lang="en-US" sz="2000" i="1" dirty="0" err="1"/>
              <a:t>‘only</a:t>
            </a:r>
            <a:r>
              <a:rPr lang="en-US" sz="2000" i="1" dirty="0"/>
              <a:t> one or two of the mourners were in black’</a:t>
            </a:r>
            <a:endParaRPr lang="en-US" sz="2000" dirty="0"/>
          </a:p>
          <a:p>
            <a:r>
              <a:rPr lang="en-US" sz="2000" dirty="0" smtClean="0"/>
              <a:t>Darkness</a:t>
            </a:r>
            <a:r>
              <a:rPr lang="en-US" sz="2000" dirty="0"/>
              <a:t>, especially of night or an overcast </a:t>
            </a:r>
            <a:r>
              <a:rPr lang="en-US" sz="2000" dirty="0" err="1"/>
              <a:t>sky:</a:t>
            </a:r>
            <a:r>
              <a:rPr lang="en-US" sz="2000" i="1" dirty="0" err="1"/>
              <a:t>‘the</a:t>
            </a:r>
            <a:r>
              <a:rPr lang="en-US" sz="2000" i="1" dirty="0"/>
              <a:t> only thing visible in the black was the light of the torch</a:t>
            </a:r>
            <a:r>
              <a:rPr lang="en-US" sz="2000" i="1" dirty="0" smtClean="0"/>
              <a:t>’</a:t>
            </a:r>
            <a:endParaRPr lang="en-US" sz="2000" b="1" i="1" dirty="0"/>
          </a:p>
          <a:p>
            <a:r>
              <a:rPr lang="en-US" sz="2000" b="1" dirty="0" smtClean="0"/>
              <a:t>White definition</a:t>
            </a:r>
          </a:p>
          <a:p>
            <a:r>
              <a:rPr lang="en-US" sz="2000" b="1" dirty="0" smtClean="0"/>
              <a:t>Adjective: </a:t>
            </a:r>
            <a:r>
              <a:rPr lang="en-US" sz="2000" dirty="0"/>
              <a:t>Of the </a:t>
            </a:r>
            <a:r>
              <a:rPr lang="en-US" sz="2000" dirty="0" err="1"/>
              <a:t>colour</a:t>
            </a:r>
            <a:r>
              <a:rPr lang="en-US" sz="2000" dirty="0"/>
              <a:t> of milk or fresh snow, due to the reflection of all visible rays of light; the opposite of black</a:t>
            </a:r>
            <a:r>
              <a:rPr lang="en-US" sz="2000" dirty="0" smtClean="0"/>
              <a:t>: </a:t>
            </a:r>
            <a:r>
              <a:rPr lang="en-US" sz="2000" i="1" dirty="0" smtClean="0"/>
              <a:t>‘</a:t>
            </a:r>
            <a:r>
              <a:rPr lang="en-US" sz="2000" i="1" dirty="0"/>
              <a:t>a sheet of white paper</a:t>
            </a:r>
            <a:r>
              <a:rPr lang="en-US" sz="2000" i="1" dirty="0" smtClean="0"/>
              <a:t>’</a:t>
            </a:r>
          </a:p>
          <a:p>
            <a:r>
              <a:rPr lang="en-US" sz="2000" b="1" dirty="0" smtClean="0"/>
              <a:t>Noun: </a:t>
            </a:r>
            <a:r>
              <a:rPr lang="en-US" sz="2000" dirty="0"/>
              <a:t>White </a:t>
            </a:r>
            <a:r>
              <a:rPr lang="en-US" sz="2000" dirty="0" err="1"/>
              <a:t>colour</a:t>
            </a:r>
            <a:r>
              <a:rPr lang="en-US" sz="2000" dirty="0"/>
              <a:t> or </a:t>
            </a:r>
            <a:r>
              <a:rPr lang="en-US" sz="2000" dirty="0" err="1"/>
              <a:t>pigment</a:t>
            </a:r>
            <a:r>
              <a:rPr lang="en-US" sz="2000" dirty="0" err="1" smtClean="0"/>
              <a:t>:</a:t>
            </a:r>
            <a:r>
              <a:rPr lang="en-US" sz="2000" i="1" dirty="0" err="1" smtClean="0"/>
              <a:t>‘</a:t>
            </a:r>
            <a:r>
              <a:rPr lang="en-US" sz="2000" i="1" dirty="0" err="1"/>
              <a:t>garnet-red</a:t>
            </a:r>
            <a:r>
              <a:rPr lang="en-US" sz="2000" i="1" dirty="0"/>
              <a:t> flowers flecked with white</a:t>
            </a:r>
            <a:r>
              <a:rPr lang="en-US" sz="2000" i="1" dirty="0" smtClean="0"/>
              <a:t>’</a:t>
            </a:r>
          </a:p>
          <a:p>
            <a:r>
              <a:rPr lang="en-US" sz="2000" b="1" dirty="0" smtClean="0"/>
              <a:t>Black and White definition</a:t>
            </a:r>
          </a:p>
          <a:p>
            <a:r>
              <a:rPr lang="en-US" sz="2000" dirty="0" smtClean="0"/>
              <a:t>(</a:t>
            </a:r>
            <a:r>
              <a:rPr lang="en-US" sz="2000" dirty="0"/>
              <a:t>of a photograph, film, television </a:t>
            </a:r>
            <a:r>
              <a:rPr lang="en-US" sz="2000" dirty="0" err="1"/>
              <a:t>programme</a:t>
            </a:r>
            <a:r>
              <a:rPr lang="en-US" sz="2000" dirty="0"/>
              <a:t>, etc.) in black, white, shades of grey, and no other </a:t>
            </a:r>
            <a:r>
              <a:rPr lang="en-US" sz="2000" dirty="0" err="1"/>
              <a:t>colour</a:t>
            </a:r>
            <a:r>
              <a:rPr lang="en-US" sz="2000" dirty="0" smtClean="0"/>
              <a:t>: </a:t>
            </a:r>
            <a:r>
              <a:rPr lang="en-US" sz="2000" i="1" dirty="0" smtClean="0"/>
              <a:t>‘</a:t>
            </a:r>
            <a:r>
              <a:rPr lang="en-US" sz="2000" i="1" dirty="0"/>
              <a:t>old black-and-white movies’</a:t>
            </a:r>
            <a:endParaRPr lang="en-US" sz="2000" dirty="0"/>
          </a:p>
          <a:p>
            <a:r>
              <a:rPr lang="en-US" sz="2000" dirty="0" smtClean="0"/>
              <a:t>(</a:t>
            </a:r>
            <a:r>
              <a:rPr lang="en-US" sz="2000" dirty="0"/>
              <a:t>of a situation or debate) involving clearly defined opposing principles or issues:</a:t>
            </a:r>
          </a:p>
          <a:p>
            <a:r>
              <a:rPr lang="en-US" sz="2000" i="1" dirty="0"/>
              <a:t>‘it was all grey areas; no black-and-white certainties’</a:t>
            </a:r>
            <a:endParaRPr lang="en-US" sz="2000" dirty="0"/>
          </a:p>
          <a:p>
            <a:endParaRPr lang="en-US" sz="2000" dirty="0"/>
          </a:p>
          <a:p>
            <a:endParaRPr lang="en-US" sz="2000" b="1" dirty="0"/>
          </a:p>
          <a:p>
            <a:endParaRPr lang="en-US" sz="2000" i="1" dirty="0" smtClean="0"/>
          </a:p>
        </p:txBody>
      </p:sp>
    </p:spTree>
    <p:extLst>
      <p:ext uri="{BB962C8B-B14F-4D97-AF65-F5344CB8AC3E}">
        <p14:creationId xmlns:p14="http://schemas.microsoft.com/office/powerpoint/2010/main" val="6112689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7</a:t>
            </a:r>
            <a:endParaRPr lang="en-US" dirty="0"/>
          </a:p>
        </p:txBody>
      </p:sp>
      <p:sp>
        <p:nvSpPr>
          <p:cNvPr id="3" name="Content Placeholder 2"/>
          <p:cNvSpPr>
            <a:spLocks noGrp="1"/>
          </p:cNvSpPr>
          <p:nvPr>
            <p:ph idx="1"/>
          </p:nvPr>
        </p:nvSpPr>
        <p:spPr/>
        <p:txBody>
          <a:bodyPr/>
          <a:lstStyle/>
          <a:p>
            <a:r>
              <a:rPr lang="en-US" dirty="0"/>
              <a:t>Vocabulary (discuss different meanings for the </a:t>
            </a:r>
            <a:r>
              <a:rPr lang="en-US" dirty="0" smtClean="0"/>
              <a:t>words and phrase, </a:t>
            </a:r>
            <a:r>
              <a:rPr lang="en-US" dirty="0"/>
              <a:t>b</a:t>
            </a:r>
            <a:r>
              <a:rPr lang="en-US" dirty="0" smtClean="0"/>
              <a:t>lack and white)</a:t>
            </a:r>
          </a:p>
          <a:p>
            <a:r>
              <a:rPr lang="en-US" dirty="0" smtClean="0"/>
              <a:t>Free Draw in black and white</a:t>
            </a:r>
          </a:p>
          <a:p>
            <a:r>
              <a:rPr lang="en-US" dirty="0" smtClean="0"/>
              <a:t>Review all </a:t>
            </a:r>
            <a:r>
              <a:rPr lang="en-US" dirty="0" smtClean="0"/>
              <a:t>verses</a:t>
            </a:r>
          </a:p>
          <a:p>
            <a:r>
              <a:rPr lang="en-US" dirty="0"/>
              <a:t>Write in online journal about what you have learned</a:t>
            </a:r>
          </a:p>
          <a:p>
            <a:endParaRPr lang="en-US" dirty="0" smtClean="0"/>
          </a:p>
        </p:txBody>
      </p:sp>
    </p:spTree>
    <p:extLst>
      <p:ext uri="{BB962C8B-B14F-4D97-AF65-F5344CB8AC3E}">
        <p14:creationId xmlns:p14="http://schemas.microsoft.com/office/powerpoint/2010/main" val="17599556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200" y="0"/>
            <a:ext cx="9273301" cy="6858000"/>
          </a:xfrm>
        </p:spPr>
      </p:pic>
    </p:spTree>
    <p:extLst>
      <p:ext uri="{BB962C8B-B14F-4D97-AF65-F5344CB8AC3E}">
        <p14:creationId xmlns:p14="http://schemas.microsoft.com/office/powerpoint/2010/main" val="5453955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8</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Shadow definition</a:t>
            </a:r>
          </a:p>
          <a:p>
            <a:r>
              <a:rPr lang="en-US" b="1" dirty="0" smtClean="0"/>
              <a:t>Noun: </a:t>
            </a:r>
            <a:r>
              <a:rPr lang="en-US" dirty="0"/>
              <a:t>A dark area or shape produced by a body coming between rays of light and a surface</a:t>
            </a:r>
            <a:r>
              <a:rPr lang="en-US" dirty="0" smtClean="0"/>
              <a:t>: </a:t>
            </a:r>
            <a:r>
              <a:rPr lang="en-US" i="1" dirty="0" smtClean="0"/>
              <a:t>‘</a:t>
            </a:r>
            <a:r>
              <a:rPr lang="en-US" i="1" dirty="0"/>
              <a:t>trees cast long shadows’</a:t>
            </a:r>
            <a:endParaRPr lang="en-US" dirty="0"/>
          </a:p>
          <a:p>
            <a:r>
              <a:rPr lang="en-US" dirty="0" smtClean="0"/>
              <a:t>Partial </a:t>
            </a:r>
            <a:r>
              <a:rPr lang="en-US" dirty="0"/>
              <a:t>or complete darkness, especially as produced in this way</a:t>
            </a:r>
            <a:r>
              <a:rPr lang="en-US" dirty="0" smtClean="0"/>
              <a:t>: </a:t>
            </a:r>
            <a:r>
              <a:rPr lang="en-US" i="1" dirty="0" smtClean="0"/>
              <a:t>‘</a:t>
            </a:r>
            <a:r>
              <a:rPr lang="en-US" i="1" dirty="0"/>
              <a:t>the north side of the cathedral was deep in shadow</a:t>
            </a:r>
            <a:r>
              <a:rPr lang="en-US" i="1" dirty="0" smtClean="0"/>
              <a:t>’</a:t>
            </a:r>
            <a:r>
              <a:rPr lang="en-US" dirty="0" smtClean="0"/>
              <a:t>, </a:t>
            </a:r>
            <a:r>
              <a:rPr lang="en-US" i="1" dirty="0" smtClean="0"/>
              <a:t>‘</a:t>
            </a:r>
            <a:r>
              <a:rPr lang="en-US" i="1" dirty="0"/>
              <a:t>a stranger slowly approached from the shadows’</a:t>
            </a:r>
            <a:endParaRPr lang="en-US" dirty="0"/>
          </a:p>
          <a:p>
            <a:r>
              <a:rPr lang="en-US" dirty="0" smtClean="0"/>
              <a:t>The </a:t>
            </a:r>
            <a:r>
              <a:rPr lang="en-US" dirty="0"/>
              <a:t>shaded part of a picture.</a:t>
            </a:r>
          </a:p>
          <a:p>
            <a:r>
              <a:rPr lang="en-US" dirty="0" smtClean="0"/>
              <a:t>A </a:t>
            </a:r>
            <a:r>
              <a:rPr lang="en-US" dirty="0"/>
              <a:t>dark patch or area on a surface</a:t>
            </a:r>
            <a:r>
              <a:rPr lang="en-US" dirty="0" smtClean="0"/>
              <a:t>: </a:t>
            </a:r>
            <a:r>
              <a:rPr lang="en-US" i="1" dirty="0" smtClean="0"/>
              <a:t>‘</a:t>
            </a:r>
            <a:r>
              <a:rPr lang="en-US" i="1" dirty="0"/>
              <a:t>her face was pale and there were shadows under her eyes’</a:t>
            </a:r>
            <a:endParaRPr lang="en-US" dirty="0"/>
          </a:p>
          <a:p>
            <a:endParaRPr lang="en-US" b="1" dirty="0"/>
          </a:p>
        </p:txBody>
      </p:sp>
    </p:spTree>
    <p:extLst>
      <p:ext uri="{BB962C8B-B14F-4D97-AF65-F5344CB8AC3E}">
        <p14:creationId xmlns:p14="http://schemas.microsoft.com/office/powerpoint/2010/main" val="31978083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8</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Questions: Why does this </a:t>
            </a:r>
            <a:r>
              <a:rPr lang="en-US" dirty="0" err="1" smtClean="0"/>
              <a:t>colour</a:t>
            </a:r>
            <a:r>
              <a:rPr lang="en-US" dirty="0" smtClean="0"/>
              <a:t> photograph appear to be black, and white? Possible answers. The lack of light, because it is a picture of shadows.</a:t>
            </a:r>
          </a:p>
          <a:p>
            <a:r>
              <a:rPr lang="en-US" dirty="0" smtClean="0"/>
              <a:t>Vocabulary </a:t>
            </a:r>
            <a:r>
              <a:rPr lang="en-US" dirty="0"/>
              <a:t>(discuss different meanings for the </a:t>
            </a:r>
            <a:r>
              <a:rPr lang="en-US" dirty="0" smtClean="0"/>
              <a:t>word shadow)</a:t>
            </a:r>
            <a:endParaRPr lang="en-US" dirty="0"/>
          </a:p>
          <a:p>
            <a:r>
              <a:rPr lang="en-US" dirty="0"/>
              <a:t>Free Draw in </a:t>
            </a:r>
            <a:r>
              <a:rPr lang="en-US" dirty="0" smtClean="0"/>
              <a:t>black and white.</a:t>
            </a:r>
          </a:p>
          <a:p>
            <a:r>
              <a:rPr lang="en-US" dirty="0" smtClean="0"/>
              <a:t>Review all </a:t>
            </a:r>
            <a:r>
              <a:rPr lang="en-US" dirty="0" smtClean="0"/>
              <a:t>verses</a:t>
            </a:r>
          </a:p>
          <a:p>
            <a:r>
              <a:rPr lang="en-US" dirty="0"/>
              <a:t>Write in online journal about what you have learned</a:t>
            </a:r>
          </a:p>
          <a:p>
            <a:endParaRPr lang="en-US" dirty="0"/>
          </a:p>
        </p:txBody>
      </p:sp>
    </p:spTree>
    <p:extLst>
      <p:ext uri="{BB962C8B-B14F-4D97-AF65-F5344CB8AC3E}">
        <p14:creationId xmlns:p14="http://schemas.microsoft.com/office/powerpoint/2010/main" val="11513122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0743"/>
            <a:ext cx="9210993" cy="6868743"/>
          </a:xfrm>
        </p:spPr>
      </p:pic>
    </p:spTree>
    <p:extLst>
      <p:ext uri="{BB962C8B-B14F-4D97-AF65-F5344CB8AC3E}">
        <p14:creationId xmlns:p14="http://schemas.microsoft.com/office/powerpoint/2010/main" val="32715747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9</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Shade definition</a:t>
            </a:r>
          </a:p>
          <a:p>
            <a:r>
              <a:rPr lang="en-US" b="1" dirty="0" smtClean="0"/>
              <a:t>Noun:</a:t>
            </a:r>
            <a:r>
              <a:rPr lang="en-US" dirty="0" smtClean="0"/>
              <a:t> </a:t>
            </a:r>
            <a:r>
              <a:rPr lang="en-US" dirty="0"/>
              <a:t>Comparative darkness and coolness caused by shelter from direct sunlight</a:t>
            </a:r>
            <a:r>
              <a:rPr lang="en-US" dirty="0" smtClean="0"/>
              <a:t>: </a:t>
            </a:r>
            <a:r>
              <a:rPr lang="en-US" i="1" dirty="0" smtClean="0"/>
              <a:t>‘</a:t>
            </a:r>
            <a:r>
              <a:rPr lang="en-US" i="1" dirty="0"/>
              <a:t>sitting in the shade’</a:t>
            </a:r>
            <a:endParaRPr lang="en-US" dirty="0"/>
          </a:p>
          <a:p>
            <a:r>
              <a:rPr lang="en-US" i="1" dirty="0"/>
              <a:t>‘this area will be in shade for much of the day’</a:t>
            </a:r>
            <a:endParaRPr lang="en-US" dirty="0"/>
          </a:p>
          <a:p>
            <a:r>
              <a:rPr lang="en-US" dirty="0" smtClean="0"/>
              <a:t>The </a:t>
            </a:r>
            <a:r>
              <a:rPr lang="en-US" dirty="0"/>
              <a:t>darker part of a picture</a:t>
            </a:r>
            <a:r>
              <a:rPr lang="en-US" dirty="0" smtClean="0"/>
              <a:t>.</a:t>
            </a:r>
          </a:p>
          <a:p>
            <a:r>
              <a:rPr lang="en-US" dirty="0" smtClean="0"/>
              <a:t>A </a:t>
            </a:r>
            <a:r>
              <a:rPr lang="en-US" dirty="0" err="1"/>
              <a:t>colour</a:t>
            </a:r>
            <a:r>
              <a:rPr lang="en-US" dirty="0"/>
              <a:t>, especially with regard to how light or dark it is or as distinguished from one nearly like it:</a:t>
            </a:r>
          </a:p>
          <a:p>
            <a:r>
              <a:rPr lang="en-US" i="1" dirty="0"/>
              <a:t>‘various shades of blue</a:t>
            </a:r>
            <a:r>
              <a:rPr lang="en-US" i="1" dirty="0" smtClean="0"/>
              <a:t>’</a:t>
            </a:r>
            <a:r>
              <a:rPr lang="en-US" dirty="0"/>
              <a:t> </a:t>
            </a:r>
            <a:r>
              <a:rPr lang="en-US" i="1" dirty="0" smtClean="0"/>
              <a:t>‘</a:t>
            </a:r>
            <a:r>
              <a:rPr lang="en-US" i="1" dirty="0"/>
              <a:t>Maria's eyes darkened in shade’</a:t>
            </a:r>
            <a:endParaRPr lang="en-US" dirty="0"/>
          </a:p>
          <a:p>
            <a:r>
              <a:rPr lang="en-US" dirty="0" smtClean="0"/>
              <a:t>Art</a:t>
            </a:r>
            <a:r>
              <a:rPr lang="en-US" dirty="0" smtClean="0"/>
              <a:t>: </a:t>
            </a:r>
            <a:r>
              <a:rPr lang="en-US" dirty="0"/>
              <a:t>A slight degree of difference between </a:t>
            </a:r>
            <a:r>
              <a:rPr lang="en-US" dirty="0" err="1"/>
              <a:t>colours</a:t>
            </a:r>
            <a:r>
              <a:rPr lang="en-US" dirty="0"/>
              <a:t>.</a:t>
            </a:r>
          </a:p>
          <a:p>
            <a:endParaRPr lang="en-US" dirty="0"/>
          </a:p>
          <a:p>
            <a:endParaRPr lang="en-US" b="1" dirty="0"/>
          </a:p>
        </p:txBody>
      </p:sp>
    </p:spTree>
    <p:extLst>
      <p:ext uri="{BB962C8B-B14F-4D97-AF65-F5344CB8AC3E}">
        <p14:creationId xmlns:p14="http://schemas.microsoft.com/office/powerpoint/2010/main" val="5221003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9</a:t>
            </a:r>
            <a:endParaRPr lang="en-US" dirty="0"/>
          </a:p>
        </p:txBody>
      </p:sp>
      <p:sp>
        <p:nvSpPr>
          <p:cNvPr id="3" name="Content Placeholder 2"/>
          <p:cNvSpPr>
            <a:spLocks noGrp="1"/>
          </p:cNvSpPr>
          <p:nvPr>
            <p:ph idx="1"/>
          </p:nvPr>
        </p:nvSpPr>
        <p:spPr/>
        <p:txBody>
          <a:bodyPr/>
          <a:lstStyle/>
          <a:p>
            <a:r>
              <a:rPr lang="en-US" dirty="0"/>
              <a:t>Vocabulary (discuss different meanings for the word </a:t>
            </a:r>
            <a:r>
              <a:rPr lang="en-US" dirty="0" smtClean="0"/>
              <a:t>shade)</a:t>
            </a:r>
          </a:p>
          <a:p>
            <a:r>
              <a:rPr lang="en-US" dirty="0" smtClean="0"/>
              <a:t>Drawing prompt from page</a:t>
            </a:r>
          </a:p>
          <a:p>
            <a:r>
              <a:rPr lang="en-US" dirty="0" smtClean="0"/>
              <a:t>Test on all verses</a:t>
            </a:r>
          </a:p>
          <a:p>
            <a:endParaRPr lang="en-US" dirty="0"/>
          </a:p>
        </p:txBody>
      </p:sp>
    </p:spTree>
    <p:extLst>
      <p:ext uri="{BB962C8B-B14F-4D97-AF65-F5344CB8AC3E}">
        <p14:creationId xmlns:p14="http://schemas.microsoft.com/office/powerpoint/2010/main" val="2882757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5628" y="0"/>
            <a:ext cx="9239628" cy="6865764"/>
          </a:xfrm>
        </p:spPr>
      </p:pic>
      <p:sp>
        <p:nvSpPr>
          <p:cNvPr id="5" name="Rectangle 4"/>
          <p:cNvSpPr/>
          <p:nvPr/>
        </p:nvSpPr>
        <p:spPr>
          <a:xfrm>
            <a:off x="6858000" y="914400"/>
            <a:ext cx="12192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p:cNvSpPr/>
          <p:nvPr/>
        </p:nvSpPr>
        <p:spPr>
          <a:xfrm>
            <a:off x="990600" y="1219200"/>
            <a:ext cx="1219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Rectangle 6"/>
          <p:cNvSpPr/>
          <p:nvPr/>
        </p:nvSpPr>
        <p:spPr>
          <a:xfrm>
            <a:off x="990600" y="914400"/>
            <a:ext cx="6096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16506002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10</a:t>
            </a:r>
            <a:endParaRPr lang="en-US" dirty="0"/>
          </a:p>
        </p:txBody>
      </p:sp>
      <p:sp>
        <p:nvSpPr>
          <p:cNvPr id="3" name="Content Placeholder 2"/>
          <p:cNvSpPr>
            <a:spLocks noGrp="1"/>
          </p:cNvSpPr>
          <p:nvPr>
            <p:ph idx="1"/>
          </p:nvPr>
        </p:nvSpPr>
        <p:spPr/>
        <p:txBody>
          <a:bodyPr/>
          <a:lstStyle/>
          <a:p>
            <a:r>
              <a:rPr lang="en-US" dirty="0" smtClean="0"/>
              <a:t>Drawing </a:t>
            </a:r>
            <a:r>
              <a:rPr lang="en-US" dirty="0" smtClean="0"/>
              <a:t>Prompts </a:t>
            </a:r>
            <a:r>
              <a:rPr lang="en-US" dirty="0" smtClean="0"/>
              <a:t>from Page</a:t>
            </a:r>
          </a:p>
          <a:p>
            <a:r>
              <a:rPr lang="en-US" dirty="0" smtClean="0"/>
              <a:t>Go over verse test</a:t>
            </a:r>
          </a:p>
          <a:p>
            <a:r>
              <a:rPr lang="en-US" dirty="0"/>
              <a:t>Write in online journal about what you have learned</a:t>
            </a:r>
          </a:p>
          <a:p>
            <a:endParaRPr lang="en-US" dirty="0" smtClean="0"/>
          </a:p>
        </p:txBody>
      </p:sp>
    </p:spTree>
    <p:extLst>
      <p:ext uri="{BB962C8B-B14F-4D97-AF65-F5344CB8AC3E}">
        <p14:creationId xmlns:p14="http://schemas.microsoft.com/office/powerpoint/2010/main" val="42685424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5849" r="5737"/>
          <a:stretch/>
        </p:blipFill>
        <p:spPr>
          <a:xfrm>
            <a:off x="0" y="-21152"/>
            <a:ext cx="9144000" cy="6879152"/>
          </a:xfrm>
        </p:spPr>
      </p:pic>
    </p:spTree>
    <p:extLst>
      <p:ext uri="{BB962C8B-B14F-4D97-AF65-F5344CB8AC3E}">
        <p14:creationId xmlns:p14="http://schemas.microsoft.com/office/powerpoint/2010/main" val="27207227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11</a:t>
            </a:r>
            <a:endParaRPr lang="en-US" dirty="0"/>
          </a:p>
        </p:txBody>
      </p:sp>
      <p:sp>
        <p:nvSpPr>
          <p:cNvPr id="3" name="Content Placeholder 2"/>
          <p:cNvSpPr>
            <a:spLocks noGrp="1"/>
          </p:cNvSpPr>
          <p:nvPr>
            <p:ph idx="1"/>
          </p:nvPr>
        </p:nvSpPr>
        <p:spPr/>
        <p:txBody>
          <a:bodyPr/>
          <a:lstStyle/>
          <a:p>
            <a:r>
              <a:rPr lang="en-US" dirty="0" smtClean="0"/>
              <a:t>Review all vocabulary</a:t>
            </a:r>
          </a:p>
          <a:p>
            <a:r>
              <a:rPr lang="en-US" dirty="0" smtClean="0"/>
              <a:t>Do a spectrum light demonstration with a prism</a:t>
            </a:r>
          </a:p>
          <a:p>
            <a:r>
              <a:rPr lang="en-US" dirty="0"/>
              <a:t>Draw an image using all concepts taught.</a:t>
            </a:r>
          </a:p>
          <a:p>
            <a:r>
              <a:rPr lang="en-US" dirty="0"/>
              <a:t>Discuss in class vocabulary concepts and how they relate to the image drawn</a:t>
            </a:r>
            <a:r>
              <a:rPr lang="en-US" dirty="0" smtClean="0"/>
              <a:t>.</a:t>
            </a:r>
          </a:p>
          <a:p>
            <a:r>
              <a:rPr lang="en-US" dirty="0"/>
              <a:t>Write in online journal about what you have learned</a:t>
            </a:r>
          </a:p>
          <a:p>
            <a:endParaRPr lang="en-US" dirty="0"/>
          </a:p>
        </p:txBody>
      </p:sp>
    </p:spTree>
    <p:extLst>
      <p:ext uri="{BB962C8B-B14F-4D97-AF65-F5344CB8AC3E}">
        <p14:creationId xmlns:p14="http://schemas.microsoft.com/office/powerpoint/2010/main" val="13402442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7529" t="4445" r="8854" b="14343"/>
          <a:stretch/>
        </p:blipFill>
        <p:spPr>
          <a:xfrm>
            <a:off x="0" y="0"/>
            <a:ext cx="9143999" cy="6858000"/>
          </a:xfrm>
        </p:spPr>
      </p:pic>
    </p:spTree>
    <p:extLst>
      <p:ext uri="{BB962C8B-B14F-4D97-AF65-F5344CB8AC3E}">
        <p14:creationId xmlns:p14="http://schemas.microsoft.com/office/powerpoint/2010/main" val="34702961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12</a:t>
            </a:r>
            <a:endParaRPr lang="en-US" dirty="0"/>
          </a:p>
        </p:txBody>
      </p:sp>
      <p:sp>
        <p:nvSpPr>
          <p:cNvPr id="3" name="Content Placeholder 2"/>
          <p:cNvSpPr>
            <a:spLocks noGrp="1"/>
          </p:cNvSpPr>
          <p:nvPr>
            <p:ph idx="1"/>
          </p:nvPr>
        </p:nvSpPr>
        <p:spPr/>
        <p:txBody>
          <a:bodyPr>
            <a:normAutofit/>
          </a:bodyPr>
          <a:lstStyle/>
          <a:p>
            <a:r>
              <a:rPr lang="en-US" b="1" dirty="0" smtClean="0"/>
              <a:t>Spectrum definition:</a:t>
            </a:r>
          </a:p>
          <a:p>
            <a:r>
              <a:rPr lang="en-US" b="1" dirty="0" smtClean="0"/>
              <a:t>Noun: </a:t>
            </a:r>
            <a:r>
              <a:rPr lang="en-US" dirty="0"/>
              <a:t>A band of </a:t>
            </a:r>
            <a:r>
              <a:rPr lang="en-US" dirty="0" err="1"/>
              <a:t>colours</a:t>
            </a:r>
            <a:r>
              <a:rPr lang="en-US" dirty="0"/>
              <a:t>, as seen in a rainbow, produced by separation of the components of light by their different degrees of refraction according to wavelength</a:t>
            </a:r>
            <a:r>
              <a:rPr lang="en-US" dirty="0" smtClean="0"/>
              <a:t>.</a:t>
            </a:r>
            <a:endParaRPr lang="en-US" b="1" dirty="0" smtClean="0"/>
          </a:p>
          <a:p>
            <a:r>
              <a:rPr lang="en-US" b="1" dirty="0" smtClean="0"/>
              <a:t>Hue definition:</a:t>
            </a:r>
          </a:p>
          <a:p>
            <a:r>
              <a:rPr lang="en-US" b="1" dirty="0" smtClean="0"/>
              <a:t>Noun: </a:t>
            </a:r>
            <a:r>
              <a:rPr lang="en-US" dirty="0"/>
              <a:t>A </a:t>
            </a:r>
            <a:r>
              <a:rPr lang="en-US" dirty="0" err="1"/>
              <a:t>colour</a:t>
            </a:r>
            <a:r>
              <a:rPr lang="en-US" dirty="0"/>
              <a:t> or shade:</a:t>
            </a:r>
          </a:p>
          <a:p>
            <a:r>
              <a:rPr lang="en-US" i="1" dirty="0"/>
              <a:t>‘the water is the deepest hue of aquamarine</a:t>
            </a:r>
            <a:r>
              <a:rPr lang="en-US" i="1" dirty="0" smtClean="0"/>
              <a:t>’</a:t>
            </a:r>
            <a:endParaRPr lang="en-US" b="1" dirty="0" smtClean="0"/>
          </a:p>
          <a:p>
            <a:endParaRPr lang="en-US" b="1" dirty="0"/>
          </a:p>
        </p:txBody>
      </p:sp>
    </p:spTree>
    <p:extLst>
      <p:ext uri="{BB962C8B-B14F-4D97-AF65-F5344CB8AC3E}">
        <p14:creationId xmlns:p14="http://schemas.microsoft.com/office/powerpoint/2010/main" val="28983552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12</a:t>
            </a:r>
            <a:endParaRPr lang="en-US" dirty="0"/>
          </a:p>
        </p:txBody>
      </p:sp>
      <p:sp>
        <p:nvSpPr>
          <p:cNvPr id="3" name="Content Placeholder 2"/>
          <p:cNvSpPr>
            <a:spLocks noGrp="1"/>
          </p:cNvSpPr>
          <p:nvPr>
            <p:ph idx="1"/>
          </p:nvPr>
        </p:nvSpPr>
        <p:spPr/>
        <p:txBody>
          <a:bodyPr/>
          <a:lstStyle/>
          <a:p>
            <a:r>
              <a:rPr lang="en-US" dirty="0" smtClean="0"/>
              <a:t>Vocabulary test</a:t>
            </a:r>
          </a:p>
          <a:p>
            <a:r>
              <a:rPr lang="en-US" dirty="0" smtClean="0"/>
              <a:t>New Vocabulary words, Spectrum and Hue</a:t>
            </a:r>
          </a:p>
          <a:p>
            <a:r>
              <a:rPr lang="en-US" dirty="0"/>
              <a:t>Draw an image using all concepts taught.</a:t>
            </a:r>
          </a:p>
          <a:p>
            <a:r>
              <a:rPr lang="en-US" dirty="0"/>
              <a:t>Discuss in class vocabulary concepts and how they relate to the image drawn</a:t>
            </a:r>
            <a:r>
              <a:rPr lang="en-US" dirty="0" smtClean="0"/>
              <a:t>.</a:t>
            </a:r>
          </a:p>
          <a:p>
            <a:r>
              <a:rPr lang="en-US" dirty="0"/>
              <a:t>Write in online journal about what you have learned</a:t>
            </a:r>
          </a:p>
          <a:p>
            <a:endParaRPr lang="en-US" dirty="0"/>
          </a:p>
        </p:txBody>
      </p:sp>
    </p:spTree>
    <p:extLst>
      <p:ext uri="{BB962C8B-B14F-4D97-AF65-F5344CB8AC3E}">
        <p14:creationId xmlns:p14="http://schemas.microsoft.com/office/powerpoint/2010/main" val="347443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58" y="-37626"/>
            <a:ext cx="9142317" cy="6895626"/>
          </a:xfrm>
        </p:spPr>
      </p:pic>
    </p:spTree>
    <p:extLst>
      <p:ext uri="{BB962C8B-B14F-4D97-AF65-F5344CB8AC3E}">
        <p14:creationId xmlns:p14="http://schemas.microsoft.com/office/powerpoint/2010/main" val="9107744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13</a:t>
            </a:r>
            <a:endParaRPr lang="en-US" dirty="0"/>
          </a:p>
        </p:txBody>
      </p:sp>
      <p:sp>
        <p:nvSpPr>
          <p:cNvPr id="3" name="Content Placeholder 2"/>
          <p:cNvSpPr>
            <a:spLocks noGrp="1"/>
          </p:cNvSpPr>
          <p:nvPr>
            <p:ph idx="1"/>
          </p:nvPr>
        </p:nvSpPr>
        <p:spPr/>
        <p:txBody>
          <a:bodyPr/>
          <a:lstStyle/>
          <a:p>
            <a:r>
              <a:rPr lang="en-US" dirty="0" smtClean="0"/>
              <a:t>Drawing prompt from page</a:t>
            </a:r>
          </a:p>
          <a:p>
            <a:r>
              <a:rPr lang="en-US" dirty="0" smtClean="0"/>
              <a:t>Discuss questions on page</a:t>
            </a:r>
          </a:p>
          <a:p>
            <a:r>
              <a:rPr lang="en-US" dirty="0" smtClean="0"/>
              <a:t>Go over vocabulary test</a:t>
            </a:r>
          </a:p>
          <a:p>
            <a:r>
              <a:rPr lang="en-US" dirty="0"/>
              <a:t>Write in online journal about what you have learned</a:t>
            </a:r>
          </a:p>
          <a:p>
            <a:endParaRPr lang="en-US" dirty="0"/>
          </a:p>
        </p:txBody>
      </p:sp>
    </p:spTree>
    <p:extLst>
      <p:ext uri="{BB962C8B-B14F-4D97-AF65-F5344CB8AC3E}">
        <p14:creationId xmlns:p14="http://schemas.microsoft.com/office/powerpoint/2010/main" val="41353357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990600"/>
            <a:ext cx="9144000" cy="7924800"/>
          </a:xfrm>
        </p:spPr>
      </p:pic>
    </p:spTree>
    <p:extLst>
      <p:ext uri="{BB962C8B-B14F-4D97-AF65-F5344CB8AC3E}">
        <p14:creationId xmlns:p14="http://schemas.microsoft.com/office/powerpoint/2010/main" val="65780781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14</a:t>
            </a:r>
            <a:endParaRPr lang="en-US" dirty="0"/>
          </a:p>
        </p:txBody>
      </p:sp>
      <p:sp>
        <p:nvSpPr>
          <p:cNvPr id="3" name="Content Placeholder 2"/>
          <p:cNvSpPr>
            <a:spLocks noGrp="1"/>
          </p:cNvSpPr>
          <p:nvPr>
            <p:ph idx="1"/>
          </p:nvPr>
        </p:nvSpPr>
        <p:spPr/>
        <p:txBody>
          <a:bodyPr>
            <a:normAutofit fontScale="85000" lnSpcReduction="20000"/>
          </a:bodyPr>
          <a:lstStyle/>
          <a:p>
            <a:r>
              <a:rPr lang="en-US" b="1" dirty="0" err="1" smtClean="0"/>
              <a:t>Colour</a:t>
            </a:r>
            <a:r>
              <a:rPr lang="en-US" b="1" dirty="0" smtClean="0"/>
              <a:t> definition:</a:t>
            </a:r>
          </a:p>
          <a:p>
            <a:r>
              <a:rPr lang="en-US" b="1" dirty="0"/>
              <a:t>Noun</a:t>
            </a:r>
            <a:r>
              <a:rPr lang="en-US" b="1" dirty="0" smtClean="0"/>
              <a:t>: </a:t>
            </a:r>
            <a:r>
              <a:rPr lang="en-US" dirty="0"/>
              <a:t>The property possessed by an object of producing different sensations on the eye as a result of the way it reflects or emits light</a:t>
            </a:r>
            <a:r>
              <a:rPr lang="en-US" dirty="0" smtClean="0"/>
              <a:t>: </a:t>
            </a:r>
            <a:r>
              <a:rPr lang="en-US" i="1" dirty="0" smtClean="0"/>
              <a:t>‘</a:t>
            </a:r>
            <a:r>
              <a:rPr lang="en-US" i="1" dirty="0"/>
              <a:t>the lights flickered and changed </a:t>
            </a:r>
            <a:r>
              <a:rPr lang="en-US" i="1" dirty="0" err="1"/>
              <a:t>colour</a:t>
            </a:r>
            <a:r>
              <a:rPr lang="en-US" i="1" dirty="0"/>
              <a:t>’</a:t>
            </a:r>
            <a:endParaRPr lang="en-US" dirty="0"/>
          </a:p>
          <a:p>
            <a:r>
              <a:rPr lang="en-US" dirty="0" smtClean="0"/>
              <a:t>One</a:t>
            </a:r>
            <a:r>
              <a:rPr lang="en-US" dirty="0"/>
              <a:t>, or any mixture, of the constituents into which light can be separated in a spectrum or rainbow, sometimes including (loosely) black and </a:t>
            </a:r>
            <a:r>
              <a:rPr lang="en-US" dirty="0" err="1"/>
              <a:t>white:</a:t>
            </a:r>
            <a:r>
              <a:rPr lang="en-US" i="1" dirty="0" err="1"/>
              <a:t>‘a</a:t>
            </a:r>
            <a:r>
              <a:rPr lang="en-US" i="1" dirty="0"/>
              <a:t> rich brown </a:t>
            </a:r>
            <a:r>
              <a:rPr lang="en-US" i="1" dirty="0" err="1"/>
              <a:t>colour</a:t>
            </a:r>
            <a:r>
              <a:rPr lang="en-US" i="1" dirty="0" smtClean="0"/>
              <a:t>’</a:t>
            </a:r>
            <a:r>
              <a:rPr lang="en-US" dirty="0" smtClean="0"/>
              <a:t> </a:t>
            </a:r>
            <a:r>
              <a:rPr lang="en-US" i="1" dirty="0" smtClean="0"/>
              <a:t>‘</a:t>
            </a:r>
            <a:r>
              <a:rPr lang="en-US" i="1" dirty="0"/>
              <a:t>a range of bright </a:t>
            </a:r>
            <a:r>
              <a:rPr lang="en-US" i="1" dirty="0" err="1"/>
              <a:t>colours</a:t>
            </a:r>
            <a:r>
              <a:rPr lang="en-US" i="1" dirty="0"/>
              <a:t>’</a:t>
            </a:r>
            <a:endParaRPr lang="en-US" dirty="0"/>
          </a:p>
          <a:p>
            <a:r>
              <a:rPr lang="en-US" dirty="0" smtClean="0"/>
              <a:t>The </a:t>
            </a:r>
            <a:r>
              <a:rPr lang="en-US" dirty="0"/>
              <a:t>use of all </a:t>
            </a:r>
            <a:r>
              <a:rPr lang="en-US" dirty="0" err="1"/>
              <a:t>colours</a:t>
            </a:r>
            <a:r>
              <a:rPr lang="en-US" dirty="0"/>
              <a:t>, not only black and white, in photography or </a:t>
            </a:r>
            <a:r>
              <a:rPr lang="en-US" dirty="0" err="1"/>
              <a:t>television:</a:t>
            </a:r>
            <a:r>
              <a:rPr lang="en-US" i="1" dirty="0" err="1"/>
              <a:t>‘he</a:t>
            </a:r>
            <a:r>
              <a:rPr lang="en-US" i="1" dirty="0"/>
              <a:t> has shot the whole film in </a:t>
            </a:r>
            <a:r>
              <a:rPr lang="en-US" i="1" dirty="0" err="1"/>
              <a:t>colour</a:t>
            </a:r>
            <a:r>
              <a:rPr lang="en-US" i="1" dirty="0"/>
              <a:t>’</a:t>
            </a:r>
            <a:endParaRPr lang="en-US" dirty="0"/>
          </a:p>
          <a:p>
            <a:endParaRPr lang="en-US" b="1" dirty="0"/>
          </a:p>
        </p:txBody>
      </p:sp>
    </p:spTree>
    <p:extLst>
      <p:ext uri="{BB962C8B-B14F-4D97-AF65-F5344CB8AC3E}">
        <p14:creationId xmlns:p14="http://schemas.microsoft.com/office/powerpoint/2010/main" val="38002492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14</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Vocabulary, </a:t>
            </a:r>
            <a:r>
              <a:rPr lang="en-US" dirty="0" err="1" smtClean="0"/>
              <a:t>Colour</a:t>
            </a:r>
            <a:r>
              <a:rPr lang="en-US" dirty="0" smtClean="0"/>
              <a:t>.</a:t>
            </a:r>
          </a:p>
          <a:p>
            <a:r>
              <a:rPr lang="en-US" dirty="0" smtClean="0"/>
              <a:t>Discuss question prompts on page.</a:t>
            </a:r>
          </a:p>
          <a:p>
            <a:r>
              <a:rPr lang="en-US" dirty="0"/>
              <a:t>Draw an image using all concepts taught</a:t>
            </a:r>
            <a:r>
              <a:rPr lang="en-US" dirty="0" smtClean="0"/>
              <a:t>. (</a:t>
            </a:r>
            <a:r>
              <a:rPr lang="en-US" dirty="0"/>
              <a:t>Suggested mixing colors</a:t>
            </a:r>
            <a:r>
              <a:rPr lang="en-US" dirty="0" smtClean="0"/>
              <a:t>)</a:t>
            </a:r>
            <a:endParaRPr lang="en-US" dirty="0"/>
          </a:p>
          <a:p>
            <a:r>
              <a:rPr lang="en-US" dirty="0"/>
              <a:t>Discuss in class vocabulary concepts and how they relate to the image drawn.</a:t>
            </a:r>
          </a:p>
          <a:p>
            <a:r>
              <a:rPr lang="en-US" dirty="0" smtClean="0"/>
              <a:t>Review Verses</a:t>
            </a:r>
          </a:p>
          <a:p>
            <a:r>
              <a:rPr lang="en-US" dirty="0"/>
              <a:t>Write in online journal about what you have learned</a:t>
            </a:r>
          </a:p>
          <a:p>
            <a:endParaRPr lang="en-US" dirty="0"/>
          </a:p>
        </p:txBody>
      </p:sp>
    </p:spTree>
    <p:extLst>
      <p:ext uri="{BB962C8B-B14F-4D97-AF65-F5344CB8AC3E}">
        <p14:creationId xmlns:p14="http://schemas.microsoft.com/office/powerpoint/2010/main" val="26760028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366" y="-100432"/>
            <a:ext cx="9205384" cy="7034632"/>
          </a:xfrm>
        </p:spPr>
      </p:pic>
    </p:spTree>
    <p:extLst>
      <p:ext uri="{BB962C8B-B14F-4D97-AF65-F5344CB8AC3E}">
        <p14:creationId xmlns:p14="http://schemas.microsoft.com/office/powerpoint/2010/main" val="18362538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15</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Tone definition:</a:t>
            </a:r>
          </a:p>
          <a:p>
            <a:r>
              <a:rPr lang="en-US" b="1" dirty="0" smtClean="0"/>
              <a:t>Noun: </a:t>
            </a:r>
            <a:r>
              <a:rPr lang="en-US" dirty="0"/>
              <a:t>The particular quality of brightness, deepness, or hue of a shade of a </a:t>
            </a:r>
            <a:r>
              <a:rPr lang="en-US" dirty="0" err="1"/>
              <a:t>colour</a:t>
            </a:r>
            <a:r>
              <a:rPr lang="en-US" dirty="0" smtClean="0"/>
              <a:t>: </a:t>
            </a:r>
            <a:r>
              <a:rPr lang="en-US" i="1" dirty="0" smtClean="0"/>
              <a:t>‘</a:t>
            </a:r>
            <a:r>
              <a:rPr lang="en-US" i="1" dirty="0"/>
              <a:t>stained glass in vivid tones of red and blue’</a:t>
            </a:r>
            <a:endParaRPr lang="en-US" dirty="0"/>
          </a:p>
          <a:p>
            <a:r>
              <a:rPr lang="en-US" i="1" dirty="0" smtClean="0"/>
              <a:t>‘</a:t>
            </a:r>
            <a:r>
              <a:rPr lang="en-US" i="1" dirty="0"/>
              <a:t>an attractive </a:t>
            </a:r>
            <a:r>
              <a:rPr lang="en-US" i="1" dirty="0" err="1"/>
              <a:t>colour</a:t>
            </a:r>
            <a:r>
              <a:rPr lang="en-US" i="1" dirty="0"/>
              <a:t> which is even in tone and </a:t>
            </a:r>
            <a:r>
              <a:rPr lang="en-US" i="1" dirty="0" smtClean="0"/>
              <a:t>texture’</a:t>
            </a:r>
            <a:r>
              <a:rPr lang="en-US" dirty="0" smtClean="0"/>
              <a:t> </a:t>
            </a:r>
          </a:p>
          <a:p>
            <a:r>
              <a:rPr lang="en-US" dirty="0" smtClean="0"/>
              <a:t>The </a:t>
            </a:r>
            <a:r>
              <a:rPr lang="en-US" dirty="0"/>
              <a:t>general effect of </a:t>
            </a:r>
            <a:r>
              <a:rPr lang="en-US" dirty="0" err="1"/>
              <a:t>colour</a:t>
            </a:r>
            <a:r>
              <a:rPr lang="en-US" dirty="0"/>
              <a:t> or of light and shade in a picture.</a:t>
            </a:r>
          </a:p>
          <a:p>
            <a:r>
              <a:rPr lang="en-US" dirty="0" smtClean="0"/>
              <a:t>A </a:t>
            </a:r>
            <a:r>
              <a:rPr lang="en-US" dirty="0"/>
              <a:t>slight degree of difference in the intensity of a </a:t>
            </a:r>
            <a:r>
              <a:rPr lang="en-US" dirty="0" err="1"/>
              <a:t>colour</a:t>
            </a:r>
            <a:r>
              <a:rPr lang="en-US" dirty="0"/>
              <a:t>.</a:t>
            </a:r>
            <a:endParaRPr lang="en-US" b="1" dirty="0" smtClean="0"/>
          </a:p>
        </p:txBody>
      </p:sp>
    </p:spTree>
    <p:extLst>
      <p:ext uri="{BB962C8B-B14F-4D97-AF65-F5344CB8AC3E}">
        <p14:creationId xmlns:p14="http://schemas.microsoft.com/office/powerpoint/2010/main" val="32058634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15</a:t>
            </a:r>
            <a:endParaRPr lang="en-US" dirty="0"/>
          </a:p>
        </p:txBody>
      </p:sp>
      <p:sp>
        <p:nvSpPr>
          <p:cNvPr id="3" name="Content Placeholder 2"/>
          <p:cNvSpPr>
            <a:spLocks noGrp="1"/>
          </p:cNvSpPr>
          <p:nvPr>
            <p:ph idx="1"/>
          </p:nvPr>
        </p:nvSpPr>
        <p:spPr/>
        <p:txBody>
          <a:bodyPr/>
          <a:lstStyle/>
          <a:p>
            <a:r>
              <a:rPr lang="en-US" dirty="0"/>
              <a:t>Discuss Primary </a:t>
            </a:r>
            <a:r>
              <a:rPr lang="en-US" dirty="0" err="1"/>
              <a:t>colours</a:t>
            </a:r>
            <a:r>
              <a:rPr lang="en-US" dirty="0"/>
              <a:t> (optional discussion of secondary </a:t>
            </a:r>
            <a:r>
              <a:rPr lang="en-US" dirty="0" err="1"/>
              <a:t>colours</a:t>
            </a:r>
            <a:r>
              <a:rPr lang="en-US" dirty="0"/>
              <a:t>.)</a:t>
            </a:r>
          </a:p>
          <a:p>
            <a:r>
              <a:rPr lang="en-US" dirty="0" smtClean="0"/>
              <a:t>Vocabulary for the word, Tone.</a:t>
            </a:r>
          </a:p>
          <a:p>
            <a:r>
              <a:rPr lang="en-US" dirty="0" smtClean="0"/>
              <a:t>Question Prompts on Page.</a:t>
            </a:r>
          </a:p>
          <a:p>
            <a:r>
              <a:rPr lang="en-US" dirty="0" smtClean="0"/>
              <a:t>Drawing Prompts on Page.</a:t>
            </a:r>
          </a:p>
          <a:p>
            <a:r>
              <a:rPr lang="en-US" dirty="0" smtClean="0"/>
              <a:t>Test on verses</a:t>
            </a:r>
          </a:p>
          <a:p>
            <a:endParaRPr lang="en-US" dirty="0"/>
          </a:p>
        </p:txBody>
      </p:sp>
    </p:spTree>
    <p:extLst>
      <p:ext uri="{BB962C8B-B14F-4D97-AF65-F5344CB8AC3E}">
        <p14:creationId xmlns:p14="http://schemas.microsoft.com/office/powerpoint/2010/main" val="14157552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200" y="4174"/>
            <a:ext cx="9456799" cy="6930538"/>
          </a:xfrm>
        </p:spPr>
      </p:pic>
    </p:spTree>
    <p:extLst>
      <p:ext uri="{BB962C8B-B14F-4D97-AF65-F5344CB8AC3E}">
        <p14:creationId xmlns:p14="http://schemas.microsoft.com/office/powerpoint/2010/main" val="184497141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16</a:t>
            </a:r>
            <a:endParaRPr lang="en-US" dirty="0"/>
          </a:p>
        </p:txBody>
      </p:sp>
      <p:sp>
        <p:nvSpPr>
          <p:cNvPr id="3" name="Content Placeholder 2"/>
          <p:cNvSpPr>
            <a:spLocks noGrp="1"/>
          </p:cNvSpPr>
          <p:nvPr>
            <p:ph idx="1"/>
          </p:nvPr>
        </p:nvSpPr>
        <p:spPr/>
        <p:txBody>
          <a:bodyPr/>
          <a:lstStyle/>
          <a:p>
            <a:r>
              <a:rPr lang="en-US" dirty="0" smtClean="0"/>
              <a:t>Memorize Psalm 145:10</a:t>
            </a:r>
          </a:p>
          <a:p>
            <a:r>
              <a:rPr lang="en-US" dirty="0" smtClean="0"/>
              <a:t>Drawing Prompts on page</a:t>
            </a:r>
          </a:p>
          <a:p>
            <a:r>
              <a:rPr lang="en-US" dirty="0" smtClean="0"/>
              <a:t>Review vocabulary; Spectrum, Hue, </a:t>
            </a:r>
            <a:r>
              <a:rPr lang="en-US" dirty="0" err="1" smtClean="0"/>
              <a:t>Colour</a:t>
            </a:r>
            <a:r>
              <a:rPr lang="en-US" dirty="0" smtClean="0"/>
              <a:t> and Tone.</a:t>
            </a:r>
          </a:p>
          <a:p>
            <a:r>
              <a:rPr lang="en-US" dirty="0"/>
              <a:t>Write in online journal about what you have learned</a:t>
            </a:r>
          </a:p>
          <a:p>
            <a:endParaRPr lang="en-US" dirty="0" smtClean="0"/>
          </a:p>
          <a:p>
            <a:endParaRPr lang="en-US" dirty="0" smtClean="0"/>
          </a:p>
          <a:p>
            <a:endParaRPr lang="en-US" dirty="0"/>
          </a:p>
        </p:txBody>
      </p:sp>
    </p:spTree>
    <p:extLst>
      <p:ext uri="{BB962C8B-B14F-4D97-AF65-F5344CB8AC3E}">
        <p14:creationId xmlns:p14="http://schemas.microsoft.com/office/powerpoint/2010/main" val="22320851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58194" cy="6934200"/>
          </a:xfrm>
        </p:spPr>
      </p:pic>
    </p:spTree>
    <p:extLst>
      <p:ext uri="{BB962C8B-B14F-4D97-AF65-F5344CB8AC3E}">
        <p14:creationId xmlns:p14="http://schemas.microsoft.com/office/powerpoint/2010/main" val="16478752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17</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Questions: How is the sky similar to the prism we used earlier? Use this to explain the text on the page concerning how we see </a:t>
            </a:r>
            <a:r>
              <a:rPr lang="en-US" dirty="0" err="1" smtClean="0"/>
              <a:t>colour</a:t>
            </a:r>
            <a:r>
              <a:rPr lang="en-US" dirty="0" smtClean="0"/>
              <a:t>.</a:t>
            </a:r>
          </a:p>
          <a:p>
            <a:r>
              <a:rPr lang="en-US" dirty="0" smtClean="0"/>
              <a:t>Learn new verse, Genesis 1:6-1:7</a:t>
            </a:r>
          </a:p>
          <a:p>
            <a:r>
              <a:rPr lang="en-US" dirty="0" smtClean="0"/>
              <a:t>Review </a:t>
            </a:r>
            <a:r>
              <a:rPr lang="en-US" dirty="0"/>
              <a:t>Psalm </a:t>
            </a:r>
            <a:r>
              <a:rPr lang="en-US" dirty="0" smtClean="0"/>
              <a:t>145:10</a:t>
            </a:r>
          </a:p>
          <a:p>
            <a:r>
              <a:rPr lang="en-US" dirty="0" smtClean="0"/>
              <a:t>Draw an image using all concepts taught.</a:t>
            </a:r>
          </a:p>
          <a:p>
            <a:r>
              <a:rPr lang="en-US" dirty="0" smtClean="0"/>
              <a:t>Discuss in class vocabulary concepts and how they relate to the image on the page, and to the images drawn by the students</a:t>
            </a:r>
          </a:p>
          <a:p>
            <a:r>
              <a:rPr lang="en-US" dirty="0"/>
              <a:t>Write in online journal about what you have learned</a:t>
            </a:r>
          </a:p>
          <a:p>
            <a:endParaRPr lang="en-US" dirty="0"/>
          </a:p>
          <a:p>
            <a:endParaRPr lang="en-US" dirty="0"/>
          </a:p>
        </p:txBody>
      </p:sp>
    </p:spTree>
    <p:extLst>
      <p:ext uri="{BB962C8B-B14F-4D97-AF65-F5344CB8AC3E}">
        <p14:creationId xmlns:p14="http://schemas.microsoft.com/office/powerpoint/2010/main" val="22747575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7348"/>
            <a:ext cx="9144000" cy="6865348"/>
          </a:xfrm>
        </p:spPr>
      </p:pic>
    </p:spTree>
    <p:extLst>
      <p:ext uri="{BB962C8B-B14F-4D97-AF65-F5344CB8AC3E}">
        <p14:creationId xmlns:p14="http://schemas.microsoft.com/office/powerpoint/2010/main" val="5678267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18</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Questions: Why did the artist choose this photograph for this page? </a:t>
            </a:r>
          </a:p>
          <a:p>
            <a:r>
              <a:rPr lang="en-US" dirty="0" smtClean="0"/>
              <a:t>Discuss the meaning of the text on the page.</a:t>
            </a:r>
          </a:p>
          <a:p>
            <a:r>
              <a:rPr lang="en-US" dirty="0" smtClean="0"/>
              <a:t>Review </a:t>
            </a:r>
            <a:r>
              <a:rPr lang="en-US" dirty="0"/>
              <a:t>Genesis </a:t>
            </a:r>
            <a:r>
              <a:rPr lang="en-US" dirty="0" smtClean="0"/>
              <a:t>1:6-1:7 and </a:t>
            </a:r>
            <a:r>
              <a:rPr lang="en-US" dirty="0"/>
              <a:t>Psalm </a:t>
            </a:r>
            <a:r>
              <a:rPr lang="en-US" dirty="0" smtClean="0"/>
              <a:t>145:10, Discuss verse meaning.</a:t>
            </a:r>
            <a:endParaRPr lang="en-US" dirty="0"/>
          </a:p>
          <a:p>
            <a:r>
              <a:rPr lang="en-US" dirty="0" smtClean="0"/>
              <a:t>Test on new vocabulary</a:t>
            </a:r>
          </a:p>
          <a:p>
            <a:r>
              <a:rPr lang="en-US" dirty="0"/>
              <a:t>Draw an image using all concepts taught.</a:t>
            </a:r>
          </a:p>
          <a:p>
            <a:r>
              <a:rPr lang="en-US" dirty="0"/>
              <a:t>Discuss in class vocabulary concepts and how they relate to the image drawn</a:t>
            </a:r>
            <a:r>
              <a:rPr lang="en-US" dirty="0" smtClean="0"/>
              <a:t>.</a:t>
            </a:r>
          </a:p>
          <a:p>
            <a:r>
              <a:rPr lang="en-US" dirty="0"/>
              <a:t>Write in online journal about what you have learned</a:t>
            </a:r>
          </a:p>
          <a:p>
            <a:endParaRPr lang="en-US" dirty="0"/>
          </a:p>
          <a:p>
            <a:pPr marL="0" indent="0">
              <a:buNone/>
            </a:pPr>
            <a:r>
              <a:rPr lang="en-US" dirty="0" smtClean="0"/>
              <a:t> </a:t>
            </a:r>
            <a:endParaRPr lang="en-US" dirty="0"/>
          </a:p>
        </p:txBody>
      </p:sp>
    </p:spTree>
    <p:extLst>
      <p:ext uri="{BB962C8B-B14F-4D97-AF65-F5344CB8AC3E}">
        <p14:creationId xmlns:p14="http://schemas.microsoft.com/office/powerpoint/2010/main" val="31934187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7714" b="8059"/>
          <a:stretch/>
        </p:blipFill>
        <p:spPr>
          <a:xfrm>
            <a:off x="10886" y="0"/>
            <a:ext cx="9133114" cy="6858000"/>
          </a:xfrm>
        </p:spPr>
      </p:pic>
    </p:spTree>
    <p:extLst>
      <p:ext uri="{BB962C8B-B14F-4D97-AF65-F5344CB8AC3E}">
        <p14:creationId xmlns:p14="http://schemas.microsoft.com/office/powerpoint/2010/main" val="25714451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19</a:t>
            </a:r>
            <a:endParaRPr lang="en-US" dirty="0"/>
          </a:p>
        </p:txBody>
      </p:sp>
      <p:sp>
        <p:nvSpPr>
          <p:cNvPr id="3" name="Content Placeholder 2"/>
          <p:cNvSpPr>
            <a:spLocks noGrp="1"/>
          </p:cNvSpPr>
          <p:nvPr>
            <p:ph idx="1"/>
          </p:nvPr>
        </p:nvSpPr>
        <p:spPr/>
        <p:txBody>
          <a:bodyPr>
            <a:normAutofit/>
          </a:bodyPr>
          <a:lstStyle/>
          <a:p>
            <a:r>
              <a:rPr lang="en-US" dirty="0" smtClean="0"/>
              <a:t>Go over vocabulary test</a:t>
            </a:r>
          </a:p>
          <a:p>
            <a:r>
              <a:rPr lang="en-US" dirty="0" smtClean="0"/>
              <a:t>Test on verses </a:t>
            </a:r>
            <a:r>
              <a:rPr lang="en-US" dirty="0"/>
              <a:t>Genesis 1:6-1:7 and Psalm 145:10</a:t>
            </a:r>
          </a:p>
          <a:p>
            <a:pPr lvl="0">
              <a:defRPr/>
            </a:pPr>
            <a:r>
              <a:rPr lang="en-US" dirty="0">
                <a:solidFill>
                  <a:prstClr val="black"/>
                </a:solidFill>
              </a:rPr>
              <a:t>Start on final picture book project.</a:t>
            </a:r>
          </a:p>
          <a:p>
            <a:pPr lvl="0">
              <a:defRPr/>
            </a:pPr>
            <a:r>
              <a:rPr lang="en-US" dirty="0"/>
              <a:t>Write in online journal possible accompanying text</a:t>
            </a:r>
          </a:p>
          <a:p>
            <a:endParaRPr lang="en-US" dirty="0"/>
          </a:p>
        </p:txBody>
      </p:sp>
    </p:spTree>
    <p:extLst>
      <p:ext uri="{BB962C8B-B14F-4D97-AF65-F5344CB8AC3E}">
        <p14:creationId xmlns:p14="http://schemas.microsoft.com/office/powerpoint/2010/main" val="24685408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200" y="55918"/>
            <a:ext cx="9301772" cy="6802082"/>
          </a:xfrm>
        </p:spPr>
      </p:pic>
    </p:spTree>
    <p:extLst>
      <p:ext uri="{BB962C8B-B14F-4D97-AF65-F5344CB8AC3E}">
        <p14:creationId xmlns:p14="http://schemas.microsoft.com/office/powerpoint/2010/main" val="289867253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 for Page 20 </a:t>
            </a:r>
            <a:endParaRPr lang="en-US" dirty="0"/>
          </a:p>
        </p:txBody>
      </p:sp>
      <p:sp>
        <p:nvSpPr>
          <p:cNvPr id="3" name="Content Placeholder 2"/>
          <p:cNvSpPr>
            <a:spLocks noGrp="1"/>
          </p:cNvSpPr>
          <p:nvPr>
            <p:ph idx="1"/>
          </p:nvPr>
        </p:nvSpPr>
        <p:spPr/>
        <p:txBody>
          <a:bodyPr>
            <a:normAutofit lnSpcReduction="10000"/>
          </a:bodyPr>
          <a:lstStyle/>
          <a:p>
            <a:r>
              <a:rPr lang="en-US" dirty="0" smtClean="0"/>
              <a:t>Go over test on verses.</a:t>
            </a:r>
          </a:p>
          <a:p>
            <a:r>
              <a:rPr lang="en-US" dirty="0"/>
              <a:t>Questions: Why did the artist choose this photograph for this page? </a:t>
            </a:r>
          </a:p>
          <a:p>
            <a:r>
              <a:rPr lang="en-US" dirty="0"/>
              <a:t>Discuss the meaning of the text on the page</a:t>
            </a:r>
            <a:r>
              <a:rPr lang="en-US" dirty="0" smtClean="0"/>
              <a:t>.</a:t>
            </a:r>
          </a:p>
          <a:p>
            <a:r>
              <a:rPr lang="en-US" dirty="0"/>
              <a:t>Memorize Verse 2 Corinthians 4:6</a:t>
            </a:r>
          </a:p>
          <a:p>
            <a:r>
              <a:rPr lang="en-US" dirty="0"/>
              <a:t>Review all vocabulary</a:t>
            </a:r>
          </a:p>
          <a:p>
            <a:r>
              <a:rPr lang="en-US" dirty="0"/>
              <a:t>Review all </a:t>
            </a:r>
            <a:r>
              <a:rPr lang="en-US" dirty="0" smtClean="0"/>
              <a:t>verses</a:t>
            </a:r>
            <a:endParaRPr lang="en-US" dirty="0"/>
          </a:p>
          <a:p>
            <a:r>
              <a:rPr lang="en-US" dirty="0" smtClean="0"/>
              <a:t>Free Draw</a:t>
            </a:r>
          </a:p>
          <a:p>
            <a:endParaRPr lang="en-US" dirty="0"/>
          </a:p>
        </p:txBody>
      </p:sp>
    </p:spTree>
    <p:extLst>
      <p:ext uri="{BB962C8B-B14F-4D97-AF65-F5344CB8AC3E}">
        <p14:creationId xmlns:p14="http://schemas.microsoft.com/office/powerpoint/2010/main" val="11603181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Finals</a:t>
            </a:r>
            <a:endParaRPr lang="en-US" dirty="0"/>
          </a:p>
        </p:txBody>
      </p:sp>
      <p:sp>
        <p:nvSpPr>
          <p:cNvPr id="3" name="Content Placeholder 2"/>
          <p:cNvSpPr>
            <a:spLocks noGrp="1"/>
          </p:cNvSpPr>
          <p:nvPr>
            <p:ph idx="1"/>
          </p:nvPr>
        </p:nvSpPr>
        <p:spPr/>
        <p:txBody>
          <a:bodyPr/>
          <a:lstStyle/>
          <a:p>
            <a:r>
              <a:rPr lang="en-US" dirty="0" smtClean="0"/>
              <a:t>Final test on all verses</a:t>
            </a:r>
          </a:p>
          <a:p>
            <a:r>
              <a:rPr lang="en-US" dirty="0" smtClean="0"/>
              <a:t>Bonus </a:t>
            </a:r>
            <a:r>
              <a:rPr lang="en-US" dirty="0"/>
              <a:t>question on 2 Corinthians 4:6</a:t>
            </a:r>
          </a:p>
          <a:p>
            <a:r>
              <a:rPr lang="en-US" dirty="0" smtClean="0"/>
              <a:t>Final test on all vocabulary</a:t>
            </a:r>
          </a:p>
          <a:p>
            <a:r>
              <a:rPr lang="en-US" dirty="0" smtClean="0"/>
              <a:t>Final project: Create a picture book about creation</a:t>
            </a:r>
            <a:endParaRPr lang="en-US" dirty="0"/>
          </a:p>
        </p:txBody>
      </p:sp>
    </p:spTree>
    <p:extLst>
      <p:ext uri="{BB962C8B-B14F-4D97-AF65-F5344CB8AC3E}">
        <p14:creationId xmlns:p14="http://schemas.microsoft.com/office/powerpoint/2010/main" val="19378500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normAutofit fontScale="62500" lnSpcReduction="20000"/>
          </a:bodyPr>
          <a:lstStyle/>
          <a:p>
            <a:r>
              <a:rPr lang="en-US" dirty="0"/>
              <a:t>Briggs, D. C., Diaz-</a:t>
            </a:r>
            <a:r>
              <a:rPr lang="en-US" dirty="0" err="1"/>
              <a:t>Bilello</a:t>
            </a:r>
            <a:r>
              <a:rPr lang="en-US" dirty="0"/>
              <a:t>, E., Peck, F., </a:t>
            </a:r>
            <a:r>
              <a:rPr lang="en-US" dirty="0" err="1"/>
              <a:t>Alzen</a:t>
            </a:r>
            <a:r>
              <a:rPr lang="en-US" dirty="0"/>
              <a:t>, J., </a:t>
            </a:r>
            <a:r>
              <a:rPr lang="en-US" dirty="0" err="1"/>
              <a:t>Chattergoon</a:t>
            </a:r>
            <a:r>
              <a:rPr lang="en-US" dirty="0"/>
              <a:t>, R., Johnson, R., &amp; ... University of Colorado at Boulder, C. (. (2015). Using a Learning Progression Framework to Assess and Evaluate Student Growth. </a:t>
            </a:r>
            <a:r>
              <a:rPr lang="en-US" i="1" dirty="0"/>
              <a:t>National Center For The Improvement Of Educational Assessment</a:t>
            </a:r>
            <a:r>
              <a:rPr lang="en-US" dirty="0" smtClean="0"/>
              <a:t>,</a:t>
            </a:r>
            <a:r>
              <a:rPr lang="en-US" dirty="0"/>
              <a:t> </a:t>
            </a:r>
            <a:endParaRPr lang="en-US" dirty="0" smtClean="0"/>
          </a:p>
          <a:p>
            <a:r>
              <a:rPr lang="en-US" dirty="0" smtClean="0"/>
              <a:t>Hickey</a:t>
            </a:r>
            <a:r>
              <a:rPr lang="en-US" dirty="0"/>
              <a:t>, D. d., Ingram-Goble, A. A., &amp; Jameson, E. M. (2009). Designing Assessments and Assessing Designs in Virtual Educational Environments. </a:t>
            </a:r>
            <a:r>
              <a:rPr lang="en-US" i="1" dirty="0"/>
              <a:t>Journal Of Science Education &amp; Technology</a:t>
            </a:r>
            <a:r>
              <a:rPr lang="en-US" dirty="0"/>
              <a:t>, </a:t>
            </a:r>
            <a:r>
              <a:rPr lang="en-US" i="1" dirty="0"/>
              <a:t>18</a:t>
            </a:r>
            <a:r>
              <a:rPr lang="en-US" dirty="0"/>
              <a:t>(2), 187-208. </a:t>
            </a:r>
            <a:r>
              <a:rPr lang="en-US" dirty="0" smtClean="0"/>
              <a:t>doi:10.1007/s10956-008-9143-1</a:t>
            </a:r>
            <a:endParaRPr lang="en-US" dirty="0"/>
          </a:p>
          <a:p>
            <a:r>
              <a:rPr lang="en-US" dirty="0" smtClean="0">
                <a:hlinkClick r:id="rId2"/>
              </a:rPr>
              <a:t>https</a:t>
            </a:r>
            <a:r>
              <a:rPr lang="en-US" dirty="0">
                <a:hlinkClick r:id="rId2"/>
              </a:rPr>
              <a:t>://www.oxforddictionaries.com</a:t>
            </a:r>
            <a:r>
              <a:rPr lang="en-US" dirty="0" smtClean="0">
                <a:hlinkClick r:id="rId2"/>
              </a:rPr>
              <a:t>/</a:t>
            </a:r>
            <a:endParaRPr lang="en-US" dirty="0" smtClean="0"/>
          </a:p>
          <a:p>
            <a:r>
              <a:rPr lang="en-US" dirty="0" err="1" smtClean="0"/>
              <a:t>Metzer</a:t>
            </a:r>
            <a:r>
              <a:rPr lang="en-US" dirty="0" smtClean="0"/>
              <a:t>, Phil, The Artists Illustrated </a:t>
            </a:r>
            <a:r>
              <a:rPr lang="en-US" dirty="0" err="1" smtClean="0"/>
              <a:t>Encylopedia</a:t>
            </a:r>
            <a:r>
              <a:rPr lang="en-US" dirty="0" smtClean="0"/>
              <a:t>, </a:t>
            </a:r>
            <a:r>
              <a:rPr lang="en-US" dirty="0" smtClean="0"/>
              <a:t> North Light Books, 2001</a:t>
            </a:r>
          </a:p>
          <a:p>
            <a:r>
              <a:rPr lang="en-US" dirty="0"/>
              <a:t>Wiggins, G., &amp; </a:t>
            </a:r>
            <a:r>
              <a:rPr lang="en-US" dirty="0" err="1"/>
              <a:t>McTighe</a:t>
            </a:r>
            <a:r>
              <a:rPr lang="en-US" dirty="0"/>
              <a:t>, J. (2005). Understanding by Design (Expanded ). Alexandria, US: Association for Supervision &amp; Curriculum Development (ASCD). Retrieved from </a:t>
            </a:r>
            <a:r>
              <a:rPr lang="en-US" u="sng" dirty="0">
                <a:hlinkClick r:id="rId3"/>
              </a:rPr>
              <a:t>http://</a:t>
            </a:r>
            <a:r>
              <a:rPr lang="en-US" u="sng" dirty="0" smtClean="0">
                <a:hlinkClick r:id="rId3"/>
              </a:rPr>
              <a:t>www.ebrary.com.library.esc.edu</a:t>
            </a:r>
            <a:endParaRPr lang="en-US" dirty="0"/>
          </a:p>
        </p:txBody>
      </p:sp>
    </p:spTree>
    <p:extLst>
      <p:ext uri="{BB962C8B-B14F-4D97-AF65-F5344CB8AC3E}">
        <p14:creationId xmlns:p14="http://schemas.microsoft.com/office/powerpoint/2010/main" val="29674143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4734</TotalTime>
  <Words>6400</Words>
  <Application>Microsoft Office PowerPoint</Application>
  <PresentationFormat>On-screen Show (4:3)</PresentationFormat>
  <Paragraphs>580</Paragraphs>
  <Slides>60</Slides>
  <Notes>26</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God’s Little Storybook About Art/Creation</vt:lpstr>
      <vt:lpstr>PowerPoint Presentation</vt:lpstr>
      <vt:lpstr>God’s little story book about Art/Creation</vt:lpstr>
      <vt:lpstr>Lesson Plan for Cover</vt:lpstr>
      <vt:lpstr>PowerPoint Presentation</vt:lpstr>
      <vt:lpstr>Authors Page</vt:lpstr>
      <vt:lpstr>Lesson Plan for Authors Page</vt:lpstr>
      <vt:lpstr>PowerPoint Presentation</vt:lpstr>
      <vt:lpstr>Page 1</vt:lpstr>
      <vt:lpstr>Lesson Plan for Page 1</vt:lpstr>
      <vt:lpstr>PowerPoint Presentation</vt:lpstr>
      <vt:lpstr>Page 2</vt:lpstr>
      <vt:lpstr>Lesson Plan for Page 2</vt:lpstr>
      <vt:lpstr>PowerPoint Presentation</vt:lpstr>
      <vt:lpstr>Page 3</vt:lpstr>
      <vt:lpstr>Lesson Plan for Page 3</vt:lpstr>
      <vt:lpstr>PowerPoint Presentation</vt:lpstr>
      <vt:lpstr>Page 4</vt:lpstr>
      <vt:lpstr>Lesson Plan for Page 4</vt:lpstr>
      <vt:lpstr>PowerPoint Presentation</vt:lpstr>
      <vt:lpstr>Lesson Plan for Page 5</vt:lpstr>
      <vt:lpstr>PowerPoint Presentation</vt:lpstr>
      <vt:lpstr>Page 6</vt:lpstr>
      <vt:lpstr>Lesson Plan for Page 6</vt:lpstr>
      <vt:lpstr>PowerPoint Presentation</vt:lpstr>
      <vt:lpstr>Page 7</vt:lpstr>
      <vt:lpstr>Lesson Plan for Page 7</vt:lpstr>
      <vt:lpstr>PowerPoint Presentation</vt:lpstr>
      <vt:lpstr>Page 8</vt:lpstr>
      <vt:lpstr>Lesson Plan for Page 8</vt:lpstr>
      <vt:lpstr>PowerPoint Presentation</vt:lpstr>
      <vt:lpstr>Page 9</vt:lpstr>
      <vt:lpstr>Lesson Plan for Page 9</vt:lpstr>
      <vt:lpstr>PowerPoint Presentation</vt:lpstr>
      <vt:lpstr>Lesson Plan for Page 10</vt:lpstr>
      <vt:lpstr>PowerPoint Presentation</vt:lpstr>
      <vt:lpstr>Lesson Plan for Page 11</vt:lpstr>
      <vt:lpstr>PowerPoint Presentation</vt:lpstr>
      <vt:lpstr>Page 12</vt:lpstr>
      <vt:lpstr>Lesson Plan for Page 12</vt:lpstr>
      <vt:lpstr>PowerPoint Presentation</vt:lpstr>
      <vt:lpstr>Lesson Plan for Page 13</vt:lpstr>
      <vt:lpstr>PowerPoint Presentation</vt:lpstr>
      <vt:lpstr>Page 14</vt:lpstr>
      <vt:lpstr>Lesson Plan for page 14</vt:lpstr>
      <vt:lpstr>PowerPoint Presentation</vt:lpstr>
      <vt:lpstr>Page 15</vt:lpstr>
      <vt:lpstr>Lesson Plan for Page 15</vt:lpstr>
      <vt:lpstr>PowerPoint Presentation</vt:lpstr>
      <vt:lpstr>Lesson Plan for Page 16</vt:lpstr>
      <vt:lpstr>PowerPoint Presentation</vt:lpstr>
      <vt:lpstr>Lesson Plan for Page 17</vt:lpstr>
      <vt:lpstr>PowerPoint Presentation</vt:lpstr>
      <vt:lpstr>Lesson Plan for Page 18</vt:lpstr>
      <vt:lpstr>PowerPoint Presentation</vt:lpstr>
      <vt:lpstr>Lesson Plan for Page 19</vt:lpstr>
      <vt:lpstr>PowerPoint Presentation</vt:lpstr>
      <vt:lpstr>Lesson Plan for Page 20 </vt:lpstr>
      <vt:lpstr>Finals</vt:lpstr>
      <vt:lpstr>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Salie Davis</dc:creator>
  <cp:lastModifiedBy>Salie Davis</cp:lastModifiedBy>
  <cp:revision>60</cp:revision>
  <dcterms:created xsi:type="dcterms:W3CDTF">2016-12-14T17:47:35Z</dcterms:created>
  <dcterms:modified xsi:type="dcterms:W3CDTF">2016-12-22T00:06:13Z</dcterms:modified>
</cp:coreProperties>
</file>